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5.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3"/>
  </p:sldMasterIdLst>
  <p:notesMasterIdLst>
    <p:notesMasterId r:id="rId43"/>
  </p:notesMasterIdLst>
  <p:handoutMasterIdLst>
    <p:handoutMasterId r:id="rId44"/>
  </p:handoutMasterIdLst>
  <p:sldIdLst>
    <p:sldId id="380" r:id="rId4"/>
    <p:sldId id="421" r:id="rId5"/>
    <p:sldId id="427" r:id="rId6"/>
    <p:sldId id="432" r:id="rId7"/>
    <p:sldId id="428" r:id="rId8"/>
    <p:sldId id="422" r:id="rId9"/>
    <p:sldId id="426" r:id="rId10"/>
    <p:sldId id="400" r:id="rId11"/>
    <p:sldId id="401" r:id="rId12"/>
    <p:sldId id="424" r:id="rId13"/>
    <p:sldId id="402" r:id="rId14"/>
    <p:sldId id="425" r:id="rId15"/>
    <p:sldId id="430" r:id="rId16"/>
    <p:sldId id="429" r:id="rId17"/>
    <p:sldId id="431" r:id="rId18"/>
    <p:sldId id="403" r:id="rId19"/>
    <p:sldId id="404" r:id="rId20"/>
    <p:sldId id="423" r:id="rId21"/>
    <p:sldId id="405" r:id="rId22"/>
    <p:sldId id="410" r:id="rId23"/>
    <p:sldId id="408" r:id="rId24"/>
    <p:sldId id="407" r:id="rId25"/>
    <p:sldId id="414" r:id="rId26"/>
    <p:sldId id="435" r:id="rId27"/>
    <p:sldId id="411" r:id="rId28"/>
    <p:sldId id="412" r:id="rId29"/>
    <p:sldId id="413" r:id="rId30"/>
    <p:sldId id="416" r:id="rId31"/>
    <p:sldId id="417" r:id="rId32"/>
    <p:sldId id="418" r:id="rId33"/>
    <p:sldId id="419" r:id="rId34"/>
    <p:sldId id="420" r:id="rId35"/>
    <p:sldId id="436" r:id="rId36"/>
    <p:sldId id="415" r:id="rId37"/>
    <p:sldId id="433" r:id="rId38"/>
    <p:sldId id="376" r:id="rId39"/>
    <p:sldId id="377" r:id="rId40"/>
    <p:sldId id="378" r:id="rId41"/>
    <p:sldId id="379" r:id="rId42"/>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28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56" userDrawn="1">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54" autoAdjust="0"/>
    <p:restoredTop sz="84740" autoAdjust="0"/>
  </p:normalViewPr>
  <p:slideViewPr>
    <p:cSldViewPr snapToGrid="0" showGuides="1">
      <p:cViewPr varScale="1">
        <p:scale>
          <a:sx n="61" d="100"/>
          <a:sy n="61" d="100"/>
        </p:scale>
        <p:origin x="1104" y="72"/>
      </p:cViewPr>
      <p:guideLst>
        <p:guide orient="horz" pos="1285"/>
        <p:guide orient="horz" pos="779"/>
        <p:guide pos="7478"/>
        <p:guide pos="205"/>
        <p:guide pos="3849"/>
        <p:guide pos="4708"/>
        <p:guide pos="4812"/>
        <p:guide pos="2865"/>
        <p:guide pos="2956"/>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93" d="100"/>
          <a:sy n="93" d="100"/>
        </p:scale>
        <p:origin x="3726" y="102"/>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
        <p:nvSpPr>
          <p:cNvPr id="10" name="Slide Image Placeholder 9"/>
          <p:cNvSpPr>
            <a:spLocks noGrp="1" noRot="1" noChangeAspect="1"/>
          </p:cNvSpPr>
          <p:nvPr>
            <p:ph type="sldImg"/>
          </p:nvPr>
        </p:nvSpPr>
        <p:spPr>
          <a:xfrm>
            <a:off x="287338" y="661988"/>
            <a:ext cx="6223000" cy="3500437"/>
          </a:xfrm>
        </p:spPr>
      </p:sp>
      <p:sp>
        <p:nvSpPr>
          <p:cNvPr id="11" name="Notes Placeholder 10"/>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866785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10</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r>
              <a:rPr lang="en-US" dirty="0"/>
              <a:t>http://www.libelium.com/libelium-images/generico2/sensor_polvo-490.png</a:t>
            </a:r>
          </a:p>
          <a:p>
            <a:r>
              <a:rPr lang="en-US" dirty="0"/>
              <a:t>http://blueapp.io/wp-content/uploads/2016/08/How-IoT-optimize-building-performance-with-in-minimal-operational-cost.jpg</a:t>
            </a:r>
          </a:p>
        </p:txBody>
      </p:sp>
    </p:spTree>
    <p:extLst>
      <p:ext uri="{BB962C8B-B14F-4D97-AF65-F5344CB8AC3E}">
        <p14:creationId xmlns:p14="http://schemas.microsoft.com/office/powerpoint/2010/main" val="1476101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11</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r>
              <a:rPr lang="en-US" dirty="0"/>
              <a:t>https://42xaiz2iny9m45jqzf36ofk2-wpengine.netdna-ssl.com/wp-content/uploads/2014/08/Front.jpg</a:t>
            </a:r>
          </a:p>
          <a:p>
            <a:r>
              <a:rPr lang="en-US" dirty="0"/>
              <a:t>https://community.rapid7.com/community/infosec/blog/2015/09/02/iotsec-disclosure-10-new-vulns-for-several-video-baby-monitors</a:t>
            </a:r>
          </a:p>
          <a:p>
            <a:r>
              <a:rPr lang="en-US" dirty="0"/>
              <a:t>https://c.slashgear.com/wp-content/uploads/2011/12/NO-4.jpg</a:t>
            </a:r>
          </a:p>
        </p:txBody>
      </p:sp>
    </p:spTree>
    <p:extLst>
      <p:ext uri="{BB962C8B-B14F-4D97-AF65-F5344CB8AC3E}">
        <p14:creationId xmlns:p14="http://schemas.microsoft.com/office/powerpoint/2010/main" val="2279571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12</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36372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13</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r>
              <a:rPr lang="en-US" dirty="0"/>
              <a:t>https://gearjunkie.com/legacy/images/21010.jpg</a:t>
            </a:r>
          </a:p>
          <a:p>
            <a:r>
              <a:rPr lang="en-US" dirty="0"/>
              <a:t>https://tctechcrunch2011.files.wordpress.com/2014/11/victoria-secret-heart-rate-bra.jpg?w=738</a:t>
            </a:r>
          </a:p>
          <a:p>
            <a:r>
              <a:rPr lang="en-US" dirty="0"/>
              <a:t>https://cochlearimplanthelp.files.wordpress.com/2015/04/mi-band.jpg</a:t>
            </a:r>
          </a:p>
        </p:txBody>
      </p:sp>
    </p:spTree>
    <p:extLst>
      <p:ext uri="{BB962C8B-B14F-4D97-AF65-F5344CB8AC3E}">
        <p14:creationId xmlns:p14="http://schemas.microsoft.com/office/powerpoint/2010/main" val="3791958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14</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r>
              <a:rPr lang="en-US" dirty="0"/>
              <a:t>https://www.smartbin.com/markets/level-sensor-general-waste-recyclables/</a:t>
            </a:r>
            <a:endParaRPr lang="en-US" dirty="0"/>
          </a:p>
        </p:txBody>
      </p:sp>
    </p:spTree>
    <p:extLst>
      <p:ext uri="{BB962C8B-B14F-4D97-AF65-F5344CB8AC3E}">
        <p14:creationId xmlns:p14="http://schemas.microsoft.com/office/powerpoint/2010/main" val="519877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15</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r>
              <a:rPr lang="en-US" dirty="0"/>
              <a:t>https://gearjunkie.com/legacy/images/21010.jpg</a:t>
            </a:r>
          </a:p>
          <a:p>
            <a:r>
              <a:rPr lang="en-US" dirty="0"/>
              <a:t>https://tctechcrunch2011.files.wordpress.com/2014/11/victoria-secret-heart-rate-bra.jpg?w=738</a:t>
            </a:r>
          </a:p>
          <a:p>
            <a:r>
              <a:rPr lang="en-US" dirty="0"/>
              <a:t>https://cochlearimplanthelp.files.wordpress.com/2015/04/mi-band.jpg</a:t>
            </a:r>
          </a:p>
        </p:txBody>
      </p:sp>
    </p:spTree>
    <p:extLst>
      <p:ext uri="{BB962C8B-B14F-4D97-AF65-F5344CB8AC3E}">
        <p14:creationId xmlns:p14="http://schemas.microsoft.com/office/powerpoint/2010/main" val="3817137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16</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r>
              <a:rPr lang="en-US" dirty="0"/>
              <a:t>http://energia.nu/</a:t>
            </a:r>
          </a:p>
        </p:txBody>
      </p:sp>
    </p:spTree>
    <p:extLst>
      <p:ext uri="{BB962C8B-B14F-4D97-AF65-F5344CB8AC3E}">
        <p14:creationId xmlns:p14="http://schemas.microsoft.com/office/powerpoint/2010/main" val="1894855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17</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r>
              <a:rPr lang="en-US" dirty="0"/>
              <a:t>http://www.imagesco.com/geiger/buying-a-geiger-counter-pg3.html</a:t>
            </a:r>
          </a:p>
          <a:p>
            <a:r>
              <a:rPr lang="en-US" dirty="0"/>
              <a:t>http://www.greyline.com/twotechnologies.htm</a:t>
            </a:r>
          </a:p>
          <a:p>
            <a:r>
              <a:rPr lang="en-US" dirty="0"/>
              <a:t>http://www.noshok.com/force_2351_series.shtml</a:t>
            </a:r>
          </a:p>
        </p:txBody>
      </p:sp>
    </p:spTree>
    <p:extLst>
      <p:ext uri="{BB962C8B-B14F-4D97-AF65-F5344CB8AC3E}">
        <p14:creationId xmlns:p14="http://schemas.microsoft.com/office/powerpoint/2010/main" val="1567656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18</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r>
              <a:rPr lang="en-US" dirty="0"/>
              <a:t>http://kb.mccdaq.com/KnowledgebaseArticle50043.aspx</a:t>
            </a:r>
          </a:p>
          <a:p>
            <a:r>
              <a:rPr lang="en-US" dirty="0"/>
              <a:t>https://www.slideshare.net/akashmaurya24/shashank-soni-sensors-presentation</a:t>
            </a:r>
          </a:p>
          <a:p>
            <a:r>
              <a:rPr lang="en-US" dirty="0"/>
              <a:t>http://www.ni.com/white-paper/14860/en/</a:t>
            </a:r>
          </a:p>
        </p:txBody>
      </p:sp>
    </p:spTree>
    <p:extLst>
      <p:ext uri="{BB962C8B-B14F-4D97-AF65-F5344CB8AC3E}">
        <p14:creationId xmlns:p14="http://schemas.microsoft.com/office/powerpoint/2010/main" val="783532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19</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r>
              <a:rPr lang="en-US" dirty="0"/>
              <a:t>http://www.libelium.com/products/waspmote/</a:t>
            </a:r>
          </a:p>
          <a:p>
            <a:r>
              <a:rPr lang="en-US" dirty="0"/>
              <a:t>http://hitlistsofts.blogspot.bg/2015/05/difference-between-gsm-gprs-edge-3g.html</a:t>
            </a:r>
          </a:p>
        </p:txBody>
      </p:sp>
    </p:spTree>
    <p:extLst>
      <p:ext uri="{BB962C8B-B14F-4D97-AF65-F5344CB8AC3E}">
        <p14:creationId xmlns:p14="http://schemas.microsoft.com/office/powerpoint/2010/main" val="3739982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pPr marL="0" lvl="1" indent="0">
              <a:buNone/>
            </a:pPr>
            <a:endParaRPr lang="en-US" dirty="0"/>
          </a:p>
        </p:txBody>
      </p:sp>
    </p:spTree>
    <p:extLst>
      <p:ext uri="{BB962C8B-B14F-4D97-AF65-F5344CB8AC3E}">
        <p14:creationId xmlns:p14="http://schemas.microsoft.com/office/powerpoint/2010/main" val="856539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20</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444384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21</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947000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22</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r>
              <a:rPr lang="en-US" dirty="0"/>
              <a:t>http://1.bp.blogspot.com/-1EN9zxdS6PQ/UKJSChMxu9I/AAAAAAAABEk/wheTrU34TBU/s640/I+am+Hacker.jpg</a:t>
            </a:r>
          </a:p>
          <a:p>
            <a:r>
              <a:rPr lang="en-US" dirty="0"/>
              <a:t>http://www.prophethacker.com/wp-content/uploads/2016/04/Hacker-silhouette.jpg</a:t>
            </a:r>
            <a:endParaRPr lang="en-US" dirty="0"/>
          </a:p>
        </p:txBody>
      </p:sp>
    </p:spTree>
    <p:extLst>
      <p:ext uri="{BB962C8B-B14F-4D97-AF65-F5344CB8AC3E}">
        <p14:creationId xmlns:p14="http://schemas.microsoft.com/office/powerpoint/2010/main" val="1094861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23</a:t>
            </a:fld>
            <a:endParaRPr lang="en-US" dirty="0"/>
          </a:p>
        </p:txBody>
      </p:sp>
      <p:sp>
        <p:nvSpPr>
          <p:cNvPr id="6" name="Slide Image Placeholder 5"/>
          <p:cNvSpPr>
            <a:spLocks noGrp="1" noRot="1" noChangeAspect="1"/>
          </p:cNvSpPr>
          <p:nvPr>
            <p:ph type="sldImg"/>
          </p:nvPr>
        </p:nvSpPr>
        <p:spPr>
          <a:xfrm>
            <a:off x="287338" y="661988"/>
            <a:ext cx="6223000" cy="3500437"/>
          </a:xfrm>
        </p:spPr>
      </p:sp>
      <p:sp>
        <p:nvSpPr>
          <p:cNvPr id="7" name="Notes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693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24</a:t>
            </a:fld>
            <a:endParaRPr lang="en-US" dirty="0"/>
          </a:p>
        </p:txBody>
      </p:sp>
      <p:sp>
        <p:nvSpPr>
          <p:cNvPr id="6" name="Slide Image Placeholder 5"/>
          <p:cNvSpPr>
            <a:spLocks noGrp="1" noRot="1" noChangeAspect="1"/>
          </p:cNvSpPr>
          <p:nvPr>
            <p:ph type="sldImg"/>
          </p:nvPr>
        </p:nvSpPr>
        <p:spPr>
          <a:xfrm>
            <a:off x="287338" y="661988"/>
            <a:ext cx="6223000" cy="3500437"/>
          </a:xfrm>
        </p:spPr>
      </p:sp>
      <p:sp>
        <p:nvSpPr>
          <p:cNvPr id="7" name="Notes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832833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25</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r>
              <a:rPr lang="en-US" dirty="0"/>
              <a:t>https://www.blackhat.com/docs/us-15/materials/us-15-Sandvik-When-IoT-Attacks-Hacking-A-Linux-Powered-Rifle.pdf</a:t>
            </a:r>
          </a:p>
          <a:p>
            <a:r>
              <a:rPr lang="en-US" dirty="0"/>
              <a:t>https://www.youtube.com/watch?v=ZcukSF7ruZY</a:t>
            </a:r>
          </a:p>
        </p:txBody>
      </p:sp>
    </p:spTree>
    <p:extLst>
      <p:ext uri="{BB962C8B-B14F-4D97-AF65-F5344CB8AC3E}">
        <p14:creationId xmlns:p14="http://schemas.microsoft.com/office/powerpoint/2010/main" val="343907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26</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SSID contains serial number</a:t>
            </a:r>
          </a:p>
        </p:txBody>
      </p:sp>
    </p:spTree>
    <p:extLst>
      <p:ext uri="{BB962C8B-B14F-4D97-AF65-F5344CB8AC3E}">
        <p14:creationId xmlns:p14="http://schemas.microsoft.com/office/powerpoint/2010/main" val="611705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27</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12986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28</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218777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29</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11:30</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Note: you don’t have to click the shortcut, but merely put the flash drive and it would even load DLLs from the internet using WebDAV).</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Fix2 was to move</a:t>
            </a:r>
            <a:r>
              <a:rPr lang="en-US" baseline="0" dirty="0"/>
              <a:t> from CRC32 to SHA256</a:t>
            </a: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https://www.youtube.com/watch?v=SD1J8LrkQJE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http://superuser.com/questions/335685/bizarre-shortcut-icon-problem-with-xp-7-dual-boot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https://chrlvclaudiu.wordpress.com/2010/08/19/exploit-microsoft-windows-automatic-lnk-shortcut-file-code-execution/</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http://cve.mitre.org/cgi-bin/cvename.cgi?name=CVE-2010-2568</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https://technet.microsoft.com/en-us/library/security/ms15-020.aspx</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http://stackoverflow.com/questions/1515914/crc32-collision</a:t>
            </a:r>
          </a:p>
          <a:p>
            <a:endParaRPr lang="en-US" dirty="0"/>
          </a:p>
        </p:txBody>
      </p:sp>
    </p:spTree>
    <p:extLst>
      <p:ext uri="{BB962C8B-B14F-4D97-AF65-F5344CB8AC3E}">
        <p14:creationId xmlns:p14="http://schemas.microsoft.com/office/powerpoint/2010/main" val="2803350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pPr marL="0" lvl="1" indent="0">
              <a:buNone/>
            </a:pPr>
            <a:endParaRPr lang="en-US" dirty="0"/>
          </a:p>
        </p:txBody>
      </p:sp>
    </p:spTree>
    <p:extLst>
      <p:ext uri="{BB962C8B-B14F-4D97-AF65-F5344CB8AC3E}">
        <p14:creationId xmlns:p14="http://schemas.microsoft.com/office/powerpoint/2010/main" val="2298940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30</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565660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31</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t>http://poppopret.blogspot.com/2011/09/playing-with-mof-files-on-windows-for.html</a:t>
            </a:r>
            <a:endParaRPr lang="en-US" dirty="0"/>
          </a:p>
        </p:txBody>
      </p:sp>
    </p:spTree>
    <p:extLst>
      <p:ext uri="{BB962C8B-B14F-4D97-AF65-F5344CB8AC3E}">
        <p14:creationId xmlns:p14="http://schemas.microsoft.com/office/powerpoint/2010/main" val="3553307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32</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17:40</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http://www.thetower.org/2545-iran-stops-dismantling-centrifuges-at-two-uranium-enrichment-plants/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(out of ~19000)</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t>https://www.youtube.com/watch?v=wapd1-E5dzc</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10086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33</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421622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http://www.grandideastudio.com/wp-content/uploads/secure_embed_paper.pdf</a:t>
            </a:r>
          </a:p>
          <a:p>
            <a:endParaRPr lang="en-US" dirty="0"/>
          </a:p>
        </p:txBody>
      </p:sp>
      <p:sp>
        <p:nvSpPr>
          <p:cNvPr id="4" name="Slide Number Placeholder 3"/>
          <p:cNvSpPr>
            <a:spLocks noGrp="1"/>
          </p:cNvSpPr>
          <p:nvPr>
            <p:ph type="sldNum" sz="quarter" idx="10"/>
          </p:nvPr>
        </p:nvSpPr>
        <p:spPr/>
        <p:txBody>
          <a:bodyPr/>
          <a:lstStyle/>
          <a:p>
            <a:fld id="{0F932C65-C76E-4F55-A6B4-9CED07FF73F1}" type="slidenum">
              <a:rPr lang="en-US" smtClean="0"/>
              <a:t>34</a:t>
            </a:fld>
            <a:endParaRPr lang="en-US"/>
          </a:p>
        </p:txBody>
      </p:sp>
    </p:spTree>
    <p:extLst>
      <p:ext uri="{BB962C8B-B14F-4D97-AF65-F5344CB8AC3E}">
        <p14:creationId xmlns:p14="http://schemas.microsoft.com/office/powerpoint/2010/main" val="251796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35</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827385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36</a:t>
            </a:fld>
            <a:endParaRPr lang="en-US" dirty="0"/>
          </a:p>
        </p:txBody>
      </p:sp>
      <p:sp>
        <p:nvSpPr>
          <p:cNvPr id="6" name="Slide Image Placeholder 5"/>
          <p:cNvSpPr>
            <a:spLocks noGrp="1" noRot="1" noChangeAspect="1"/>
          </p:cNvSpPr>
          <p:nvPr>
            <p:ph type="sldImg"/>
          </p:nvPr>
        </p:nvSpPr>
        <p:spPr>
          <a:xfrm>
            <a:off x="287338" y="661988"/>
            <a:ext cx="6223000" cy="3500437"/>
          </a:xfrm>
        </p:spPr>
      </p:sp>
      <p:sp>
        <p:nvSpPr>
          <p:cNvPr id="7" name="Notes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3552095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37</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2836156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38</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6695994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39</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756324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4</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139335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pPr marL="0" lvl="1" indent="0">
              <a:buNone/>
            </a:pPr>
            <a:r>
              <a:rPr lang="en-US" dirty="0"/>
              <a:t>https://www.ncta.com/sites/prod/files/GROWTH_IOT-091516-IF-2000w.png</a:t>
            </a:r>
          </a:p>
          <a:p>
            <a:pPr marL="0" lvl="1" indent="0">
              <a:buNone/>
            </a:pPr>
            <a:r>
              <a:rPr lang="en-US" dirty="0"/>
              <a:t>http://www.scmp.com/tech/article/2067481/smartwatch-market-hits-record-211-million-sales-2016-apple-pulls-ahead-Samsung  (Garmin</a:t>
            </a:r>
            <a:r>
              <a:rPr lang="en-US" baseline="0" dirty="0"/>
              <a:t> 360% up)</a:t>
            </a:r>
          </a:p>
          <a:p>
            <a:pPr marL="0" lvl="1" indent="0">
              <a:buNone/>
            </a:pPr>
            <a:r>
              <a:rPr lang="en-US" dirty="0"/>
              <a:t>http://www.pcworld.com/article/3167268/internet-of-things/as-iot-sales-surge-consumers-still-lead-the-way.html</a:t>
            </a:r>
          </a:p>
          <a:p>
            <a:pPr marL="0" lvl="1" indent="0">
              <a:buNone/>
            </a:pPr>
            <a:r>
              <a:rPr lang="en-US" dirty="0"/>
              <a:t>http://www.sap.com/bulgaria/solution/internet-of-things.html</a:t>
            </a:r>
          </a:p>
          <a:p>
            <a:pPr marL="0" lvl="1" indent="0">
              <a:buNone/>
            </a:pPr>
            <a:r>
              <a:rPr lang="en-US" dirty="0"/>
              <a:t>http://www.forbes.com/sites/louiscolumbus/2016/11/27/roundup-of-internet-of-things-forecasts-and-market-estimates-2016/#52248474ba55</a:t>
            </a:r>
          </a:p>
          <a:p>
            <a:pPr marL="0" lvl="1" indent="0">
              <a:buNone/>
            </a:pPr>
            <a:endParaRPr lang="en-US" dirty="0"/>
          </a:p>
        </p:txBody>
      </p:sp>
    </p:spTree>
    <p:extLst>
      <p:ext uri="{BB962C8B-B14F-4D97-AF65-F5344CB8AC3E}">
        <p14:creationId xmlns:p14="http://schemas.microsoft.com/office/powerpoint/2010/main" val="2673027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pPr marL="0" lvl="1" indent="0">
              <a:buNone/>
            </a:pPr>
            <a:r>
              <a:rPr lang="en-US" dirty="0"/>
              <a:t>http://www.hamiltonproject.org/ee-ce-image/made/assets/img/uploads/charts/cost_of_computing_power_equal_to_an_ipad2_1017_685_80.jpg</a:t>
            </a:r>
          </a:p>
        </p:txBody>
      </p:sp>
    </p:spTree>
    <p:extLst>
      <p:ext uri="{BB962C8B-B14F-4D97-AF65-F5344CB8AC3E}">
        <p14:creationId xmlns:p14="http://schemas.microsoft.com/office/powerpoint/2010/main" val="1678354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7</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pPr marL="0" lvl="1" indent="0">
              <a:buNone/>
            </a:pPr>
            <a:endParaRPr lang="en-US" dirty="0"/>
          </a:p>
        </p:txBody>
      </p:sp>
    </p:spTree>
    <p:extLst>
      <p:ext uri="{BB962C8B-B14F-4D97-AF65-F5344CB8AC3E}">
        <p14:creationId xmlns:p14="http://schemas.microsoft.com/office/powerpoint/2010/main" val="2207198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8</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r>
              <a:rPr lang="en-US" dirty="0"/>
              <a:t>http://www.clipartpanda.com/clipart_images/stacks-of-money-clipart-1-57831954</a:t>
            </a:r>
          </a:p>
          <a:p>
            <a:r>
              <a:rPr lang="en-US" dirty="0"/>
              <a:t>http://www.clipartpanda.com/clipart_images/anime-manga-rock-star-guitar-38034053</a:t>
            </a:r>
          </a:p>
        </p:txBody>
      </p:sp>
    </p:spTree>
    <p:extLst>
      <p:ext uri="{BB962C8B-B14F-4D97-AF65-F5344CB8AC3E}">
        <p14:creationId xmlns:p14="http://schemas.microsoft.com/office/powerpoint/2010/main" val="69294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9</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r>
              <a:rPr lang="en-US" dirty="0"/>
              <a:t>http://www.triplepundit.com/2016/04/beyond-energy-savings-smart-buildings-triple-threat-2/</a:t>
            </a:r>
          </a:p>
          <a:p>
            <a:r>
              <a:rPr lang="en-US" dirty="0"/>
              <a:t>http://www3.weforum.org/docs/WEFUSA_IndustrialInternet_Report2015.pdf</a:t>
            </a:r>
          </a:p>
          <a:p>
            <a:r>
              <a:rPr lang="en-US" dirty="0"/>
              <a:t>Drones</a:t>
            </a:r>
            <a:r>
              <a:rPr lang="en-US" baseline="0" dirty="0"/>
              <a:t> are used for many monitoring tasks</a:t>
            </a:r>
          </a:p>
          <a:p>
            <a:r>
              <a:rPr lang="en-US" baseline="0" dirty="0"/>
              <a:t>There is an insurance use case for vehicle monitoring (both rent-a-car and cu</a:t>
            </a:r>
          </a:p>
          <a:p>
            <a:r>
              <a:rPr lang="en-US" baseline="0" dirty="0"/>
              <a:t>http://cdn.phys.org/</a:t>
            </a:r>
            <a:r>
              <a:rPr lang="en-US" baseline="0" dirty="0" err="1"/>
              <a:t>newman</a:t>
            </a:r>
            <a:r>
              <a:rPr lang="en-US" baseline="0" dirty="0"/>
              <a:t>/</a:t>
            </a:r>
            <a:r>
              <a:rPr lang="en-US" baseline="0" dirty="0" err="1"/>
              <a:t>gfx</a:t>
            </a:r>
            <a:r>
              <a:rPr lang="en-US" baseline="0" dirty="0"/>
              <a:t>/news/hires/2012/</a:t>
            </a:r>
            <a:r>
              <a:rPr lang="en-US" baseline="0" dirty="0" err="1"/>
              <a:t>optimalplann.jpgstomer</a:t>
            </a:r>
            <a:r>
              <a:rPr lang="en-US" baseline="0" dirty="0"/>
              <a:t>…). It is about differential pricing and disaster avoidance (e.g. in Australia)</a:t>
            </a:r>
          </a:p>
          <a:p>
            <a:r>
              <a:rPr lang="en-US" dirty="0"/>
              <a:t>http://www.metering.com/wp-content/uploads/2016/05/smart-meters-768x510.jpg</a:t>
            </a:r>
          </a:p>
        </p:txBody>
      </p:sp>
    </p:spTree>
    <p:extLst>
      <p:ext uri="{BB962C8B-B14F-4D97-AF65-F5344CB8AC3E}">
        <p14:creationId xmlns:p14="http://schemas.microsoft.com/office/powerpoint/2010/main" val="38596475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4052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7" name="TextBox 6"/>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4293301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1037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0573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077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2696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07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5883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1800000"/>
            <a:ext cx="11545200" cy="923330"/>
          </a:xfrm>
        </p:spPr>
        <p:txBody>
          <a:bodyPr anchor="b" anchorCtr="0">
            <a:noAutofit/>
          </a:bodyPr>
          <a:lstStyle>
            <a:lvl1pPr algn="l">
              <a:defRPr sz="6000">
                <a:solidFill>
                  <a:schemeClr val="tx1"/>
                </a:solidFill>
                <a:latin typeface="+mj-lt"/>
              </a:defRPr>
            </a:lvl1pPr>
          </a:lstStyle>
          <a:p>
            <a:r>
              <a:rPr lang="en-US" dirty="0"/>
              <a:t>Click to edit text</a:t>
            </a:r>
          </a:p>
        </p:txBody>
      </p:sp>
      <p:sp>
        <p:nvSpPr>
          <p:cNvPr id="3" name="Rectangle 2"/>
          <p:cNvSpPr/>
          <p:nvPr/>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Rectangle 3"/>
          <p:cNvSpPr/>
          <p:nvPr userDrawn="1"/>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9435055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a:t>Click icon to add picture</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a:t>Click icon to add picture</a:t>
            </a:r>
            <a:endParaRPr lang="en-US" dirty="0"/>
          </a:p>
        </p:txBody>
      </p:sp>
    </p:spTree>
    <p:extLst>
      <p:ext uri="{BB962C8B-B14F-4D97-AF65-F5344CB8AC3E}">
        <p14:creationId xmlns:p14="http://schemas.microsoft.com/office/powerpoint/2010/main" val="2720293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a:t>Click to add content</a:t>
            </a:r>
          </a:p>
        </p:txBody>
      </p:sp>
    </p:spTree>
    <p:extLst>
      <p:ext uri="{BB962C8B-B14F-4D97-AF65-F5344CB8AC3E}">
        <p14:creationId xmlns:p14="http://schemas.microsoft.com/office/powerpoint/2010/main" val="6044320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extLst>
      <p:ext uri="{BB962C8B-B14F-4D97-AF65-F5344CB8AC3E}">
        <p14:creationId xmlns:p14="http://schemas.microsoft.com/office/powerpoint/2010/main" val="2827807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b" anchorCtr="0"/>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9" name="Title 1"/>
          <p:cNvSpPr>
            <a:spLocks noGrp="1"/>
          </p:cNvSpPr>
          <p:nvPr>
            <p:ph type="ctrTitle" hasCustomPrompt="1"/>
          </p:nvPr>
        </p:nvSpPr>
        <p:spPr bwMode="gray">
          <a:xfrm>
            <a:off x="467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12" name="TextBox 11"/>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574908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3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creensho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330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a:solidFill>
                  <a:schemeClr val="accent2"/>
                </a:solidFill>
                <a:latin typeface="+mj-lt"/>
                <a:ea typeface="+mj-ea"/>
                <a:cs typeface="+mj-cs"/>
              </a:rPr>
              <a:t>© 2016 SAP SE or an SAP affiliate company.</a:t>
            </a:r>
            <a:r>
              <a:rPr lang="en-US" sz="2900" b="1" kern="1200" baseline="0" noProof="0" dirty="0">
                <a:solidFill>
                  <a:schemeClr val="accent2"/>
                </a:solidFill>
                <a:latin typeface="+mj-lt"/>
                <a:ea typeface="+mj-ea"/>
                <a:cs typeface="+mj-cs"/>
              </a:rPr>
              <a:t> </a:t>
            </a:r>
            <a:r>
              <a:rPr lang="en-US" sz="2900" b="1" kern="1200" noProof="0" dirty="0">
                <a:solidFill>
                  <a:schemeClr val="accent2"/>
                </a:solidFill>
                <a:latin typeface="+mj-lt"/>
                <a:ea typeface="+mj-ea"/>
                <a:cs typeface="+mj-cs"/>
              </a:rPr>
              <a:t>All rights reserved.</a:t>
            </a:r>
          </a:p>
        </p:txBody>
      </p:sp>
      <p:sp>
        <p:nvSpPr>
          <p:cNvPr id="5" name="TextBox 4"/>
          <p:cNvSpPr txBox="1"/>
          <p:nvPr/>
        </p:nvSpPr>
        <p:spPr bwMode="gray">
          <a:xfrm>
            <a:off x="323999" y="1692000"/>
            <a:ext cx="11547325" cy="3539430"/>
          </a:xfrm>
          <a:prstGeom prst="rect">
            <a:avLst/>
          </a:prstGeom>
          <a:noFill/>
        </p:spPr>
        <p:txBody>
          <a:bodyPr wrap="square" lIns="0" tIns="0" rIns="0" bIns="0" rtlCol="0">
            <a:spAutoFit/>
          </a:bodyPr>
          <a:lstStyle/>
          <a:p>
            <a:r>
              <a:rPr lang="en-US" sz="12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2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Please see </a:t>
            </a:r>
            <a:r>
              <a:rPr lang="en-US" sz="1200" kern="1200" dirty="0">
                <a:solidFill>
                  <a:schemeClr val="tx1"/>
                </a:solidFill>
                <a:latin typeface="Arial"/>
                <a:ea typeface="Arial Unicode MS" panose="020B0604020202020204" pitchFamily="34" charset="-128"/>
                <a:cs typeface="+mn-cs"/>
                <a:hlinkClick r:id="rId2"/>
              </a:rPr>
              <a:t>http://global12.sap.com/corporate-en/legal/copyright/index.epx</a:t>
            </a:r>
            <a:r>
              <a:rPr lang="en-US" sz="1200" kern="1200" dirty="0">
                <a:solidFill>
                  <a:schemeClr val="tx1"/>
                </a:solidFill>
                <a:latin typeface="Arial"/>
                <a:ea typeface="Arial Unicode MS" panose="020B0604020202020204" pitchFamily="34" charset="-128"/>
                <a:cs typeface="+mn-cs"/>
              </a:rPr>
              <a:t> for additional trademark information and notices.</a:t>
            </a:r>
          </a:p>
          <a:p>
            <a:pPr>
              <a:spcBef>
                <a:spcPts val="1200"/>
              </a:spcBef>
            </a:pPr>
            <a:r>
              <a:rPr lang="en-US" sz="1200" kern="1200" dirty="0">
                <a:solidFill>
                  <a:schemeClr val="tx1"/>
                </a:solidFill>
                <a:latin typeface="Arial"/>
                <a:ea typeface="Arial Unicode MS" panose="020B0604020202020204" pitchFamily="34" charset="-128"/>
                <a:cs typeface="+mn-cs"/>
              </a:rPr>
              <a:t>Some software products marketed by SAP SE and its distributors contain proprietary software components of other software vendors.</a:t>
            </a:r>
          </a:p>
          <a:p>
            <a:pPr>
              <a:spcBef>
                <a:spcPts val="1200"/>
              </a:spcBef>
            </a:pPr>
            <a:r>
              <a:rPr lang="en-US" sz="1200" kern="1200" dirty="0">
                <a:solidFill>
                  <a:schemeClr val="tx1"/>
                </a:solidFill>
                <a:latin typeface="Arial"/>
                <a:ea typeface="Arial Unicode MS" panose="020B0604020202020204" pitchFamily="34" charset="-128"/>
                <a:cs typeface="+mn-cs"/>
              </a:rPr>
              <a:t>National product specifications may vary.</a:t>
            </a:r>
          </a:p>
          <a:p>
            <a:pPr>
              <a:spcBef>
                <a:spcPts val="1200"/>
              </a:spcBef>
            </a:pPr>
            <a:r>
              <a:rPr lang="en-US" sz="12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kern="1200" dirty="0">
                <a:solidFill>
                  <a:schemeClr val="tx1"/>
                </a:solidFill>
                <a:latin typeface="Arial"/>
                <a:ea typeface="Arial Unicode MS" panose="020B0604020202020204" pitchFamily="34" charset="-128"/>
                <a:cs typeface="+mn-cs"/>
              </a:rPr>
            </a:br>
            <a:r>
              <a:rPr lang="en-US" sz="1200" kern="1200" dirty="0">
                <a:solidFill>
                  <a:schemeClr val="tx1"/>
                </a:solidFill>
                <a:latin typeface="Arial"/>
                <a:ea typeface="Arial Unicode MS" panose="020B0604020202020204" pitchFamily="34" charset="-128"/>
                <a:cs typeface="+mn-cs"/>
              </a:rPr>
              <a:t>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a:t>
            </a:r>
            <a:br>
              <a:rPr lang="en-US" sz="1200" kern="1200" dirty="0">
                <a:solidFill>
                  <a:schemeClr val="tx1"/>
                </a:solidFill>
                <a:latin typeface="Arial"/>
                <a:ea typeface="Arial Unicode MS" panose="020B0604020202020204" pitchFamily="34" charset="-128"/>
                <a:cs typeface="+mn-cs"/>
              </a:rPr>
            </a:br>
            <a:r>
              <a:rPr lang="en-US" sz="1200" kern="1200" dirty="0">
                <a:solidFill>
                  <a:schemeClr val="tx1"/>
                </a:solidFill>
                <a:latin typeface="Arial"/>
                <a:ea typeface="Arial Unicode MS" panose="020B0604020202020204" pitchFamily="34" charset="-128"/>
                <a:cs typeface="+mn-cs"/>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kern="1200" dirty="0">
                <a:solidFill>
                  <a:schemeClr val="tx1"/>
                </a:solidFill>
                <a:latin typeface="Arial"/>
                <a:ea typeface="Arial Unicode MS" panose="020B0604020202020204" pitchFamily="34" charset="-128"/>
                <a:cs typeface="+mn-cs"/>
              </a:rPr>
            </a:br>
            <a:r>
              <a:rPr lang="en-US" sz="1200" kern="1200" dirty="0">
                <a:solidFill>
                  <a:schemeClr val="tx1"/>
                </a:solidFill>
                <a:latin typeface="Arial"/>
                <a:ea typeface="Arial Unicode MS" panose="020B0604020202020204" pitchFamily="34" charset="-128"/>
                <a:cs typeface="+mn-cs"/>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3395777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de-DE" sz="2900" b="1" kern="1200" noProof="0" dirty="0">
                <a:solidFill>
                  <a:schemeClr val="accent2"/>
                </a:solidFill>
                <a:latin typeface="+mj-lt"/>
                <a:ea typeface="+mj-ea"/>
                <a:cs typeface="+mj-cs"/>
              </a:rPr>
              <a:t>© 2016 SAP SE oder ein SAP-Konzernunternehmen. </a:t>
            </a:r>
            <a:br>
              <a:rPr lang="de-DE" sz="2900" b="1" kern="1200" noProof="0" dirty="0">
                <a:solidFill>
                  <a:schemeClr val="accent2"/>
                </a:solidFill>
                <a:latin typeface="+mj-lt"/>
                <a:ea typeface="+mj-ea"/>
                <a:cs typeface="+mj-cs"/>
              </a:rPr>
            </a:br>
            <a:r>
              <a:rPr lang="de-DE" sz="2900" b="1" kern="1200" noProof="0" dirty="0">
                <a:solidFill>
                  <a:schemeClr val="accent2"/>
                </a:solidFill>
                <a:latin typeface="+mj-lt"/>
                <a:ea typeface="+mj-ea"/>
                <a:cs typeface="+mj-cs"/>
              </a:rPr>
              <a:t>Alle Rechte vorbehalten.</a:t>
            </a:r>
          </a:p>
        </p:txBody>
      </p:sp>
      <p:sp>
        <p:nvSpPr>
          <p:cNvPr id="8" name="TextBox 7"/>
          <p:cNvSpPr txBox="1"/>
          <p:nvPr/>
        </p:nvSpPr>
        <p:spPr bwMode="gray">
          <a:xfrm>
            <a:off x="323999" y="1692000"/>
            <a:ext cx="11547325" cy="4278094"/>
          </a:xfrm>
          <a:prstGeom prst="rect">
            <a:avLst/>
          </a:prstGeom>
          <a:noFill/>
        </p:spPr>
        <p:txBody>
          <a:bodyPr wrap="square" lIns="0" tIns="0" rIns="0" bIns="0" rtlCol="0">
            <a:spAutoFit/>
          </a:bodyPr>
          <a:lstStyle/>
          <a:p>
            <a:r>
              <a:rPr lang="de-DE" sz="12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ein SAP-Konzernunternehmen nicht gestattet.</a:t>
            </a:r>
          </a:p>
          <a:p>
            <a:pPr>
              <a:spcBef>
                <a:spcPts val="1200"/>
              </a:spcBef>
            </a:pPr>
            <a:r>
              <a:rPr lang="de-DE" sz="12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200" kern="1200" noProof="0" dirty="0">
                <a:solidFill>
                  <a:schemeClr val="tx1"/>
                </a:solidFill>
                <a:effectLst/>
                <a:latin typeface="Arial"/>
                <a:ea typeface="+mn-ea"/>
                <a:cs typeface="+mn-cs"/>
              </a:rPr>
            </a:b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von einem SAP-Konzernunternehmen) in Deutschland und verschiedenen anderen Ländern weltweit.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Weitere Hinweise und Informationen zum Markenrecht finden Sie unter </a:t>
            </a:r>
            <a:r>
              <a:rPr lang="de-DE" sz="1200" kern="1200" noProof="0" dirty="0">
                <a:solidFill>
                  <a:schemeClr val="tx1"/>
                </a:solidFill>
                <a:effectLst/>
                <a:latin typeface="Arial"/>
                <a:ea typeface="+mn-ea"/>
                <a:cs typeface="+mn-cs"/>
                <a:hlinkClick r:id="rId2"/>
              </a:rPr>
              <a:t>http://global.sap.com/corporate-de/legal/copyright/index.epx</a:t>
            </a:r>
            <a:r>
              <a:rPr lang="de-DE" sz="1200" kern="1200" noProof="0" dirty="0">
                <a:solidFill>
                  <a:schemeClr val="tx1"/>
                </a:solidFill>
                <a:effectLst/>
                <a:latin typeface="Arial"/>
                <a:ea typeface="+mn-ea"/>
                <a:cs typeface="+mn-cs"/>
              </a:rPr>
              <a:t>.</a:t>
            </a:r>
          </a:p>
          <a:p>
            <a:pPr>
              <a:spcBef>
                <a:spcPts val="1200"/>
              </a:spcBef>
            </a:pPr>
            <a:r>
              <a:rPr lang="de-DE" sz="1200" kern="1200" noProof="0" dirty="0">
                <a:solidFill>
                  <a:schemeClr val="tx1"/>
                </a:solidFill>
                <a:effectLst/>
                <a:latin typeface="Arial"/>
                <a:ea typeface="+mn-ea"/>
                <a:cs typeface="+mn-cs"/>
              </a:rPr>
              <a:t>Die von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200" kern="1200" noProof="0" dirty="0">
                <a:solidFill>
                  <a:schemeClr val="tx1"/>
                </a:solidFill>
                <a:effectLst/>
                <a:latin typeface="Arial"/>
                <a:ea typeface="+mn-ea"/>
                <a:cs typeface="+mn-cs"/>
              </a:rPr>
              <a:t>Produkte können länderspezifische Unterschiede aufweisen.</a:t>
            </a:r>
          </a:p>
          <a:p>
            <a:pPr>
              <a:spcBef>
                <a:spcPts val="1200"/>
              </a:spcBef>
            </a:pPr>
            <a:r>
              <a:rPr lang="de-DE" sz="1200" kern="1200" noProof="0" dirty="0">
                <a:solidFill>
                  <a:schemeClr val="tx1"/>
                </a:solidFill>
                <a:effectLst/>
                <a:latin typeface="Arial"/>
                <a:ea typeface="+mn-ea"/>
                <a:cs typeface="+mn-cs"/>
              </a:rPr>
              <a:t>Die vorliegenden Unterlagen werden von der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einem SAP-Konzernunternehmen bereitgestellt und dienen ausschließlich zu Informationszwecken.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 Konzernunternehmen übernehmen keinerlei Haftung oder Gewährleistung für Fehler oder Unvollständigkeiten in </a:t>
            </a:r>
            <a:r>
              <a:rPr lang="de-DE" sz="1200" kern="1200" baseline="0" noProof="0" dirty="0">
                <a:solidFill>
                  <a:schemeClr val="tx1"/>
                </a:solidFill>
                <a:effectLst/>
                <a:latin typeface="Arial"/>
                <a:ea typeface="+mn-ea"/>
                <a:cs typeface="+mn-cs"/>
              </a:rPr>
              <a:t> </a:t>
            </a:r>
            <a:r>
              <a:rPr lang="de-DE" sz="1200" kern="1200" noProof="0" dirty="0">
                <a:solidFill>
                  <a:schemeClr val="tx1"/>
                </a:solidFill>
                <a:effectLst/>
                <a:latin typeface="Arial"/>
                <a:ea typeface="+mn-ea"/>
                <a:cs typeface="+mn-cs"/>
              </a:rPr>
              <a:t>dieser Publikation.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a:solidFill>
                  <a:schemeClr val="tx1"/>
                </a:solidFill>
                <a:effectLst/>
                <a:latin typeface="Arial"/>
                <a:ea typeface="+mn-ea"/>
                <a:cs typeface="+mn-cs"/>
              </a:rPr>
              <a:t>Insbesondere sind die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Strategie und etwaige künftige Entwicklungen, Produkte und/oder Plattformen der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ihrer Konzernunternehmen können von der </a:t>
            </a:r>
            <a:r>
              <a:rPr lang="en-US" sz="1200" kern="1200" dirty="0">
                <a:solidFill>
                  <a:schemeClr val="tx1"/>
                </a:solidFill>
                <a:latin typeface="Arial"/>
                <a:ea typeface="Arial Unicode MS" panose="020B0604020202020204" pitchFamily="34" charset="-128"/>
                <a:cs typeface="+mn-cs"/>
              </a:rPr>
              <a:t>SAP SE </a:t>
            </a:r>
            <a:r>
              <a:rPr lang="de-DE" sz="1200" kern="1200" noProof="0" dirty="0">
                <a:solidFill>
                  <a:schemeClr val="tx1"/>
                </a:solidFill>
                <a:effectLst/>
                <a:latin typeface="Arial"/>
                <a:ea typeface="+mn-ea"/>
                <a:cs typeface="+mn-cs"/>
              </a:rPr>
              <a:t>oder ihren Konzernunternehmen jederzeit und ohne Angabe von Gründen unangekündigt geändert werden. </a:t>
            </a:r>
            <a:br>
              <a:rPr lang="de-DE" sz="1200" kern="1200" noProof="0" dirty="0">
                <a:solidFill>
                  <a:schemeClr val="tx1"/>
                </a:solidFill>
                <a:effectLst/>
                <a:latin typeface="Arial"/>
                <a:ea typeface="+mn-ea"/>
                <a:cs typeface="+mn-cs"/>
              </a:rPr>
            </a:br>
            <a:r>
              <a:rPr lang="de-DE" sz="1200" kern="1200" noProof="0" dirty="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3200839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78297063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9" name="Title 1"/>
          <p:cNvSpPr>
            <a:spLocks noGrp="1"/>
          </p:cNvSpPr>
          <p:nvPr>
            <p:ph type="ctrTitle" hasCustomPrompt="1"/>
          </p:nvPr>
        </p:nvSpPr>
        <p:spPr bwMode="gray">
          <a:xfrm>
            <a:off x="323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2242009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Divider page</a:t>
            </a: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a:t>Subtitle if needed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322283226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a:t>Click icon to add picture</a:t>
            </a:r>
            <a:endParaRPr lang="en-US" dirty="0"/>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Divider page</a:t>
            </a:r>
          </a:p>
        </p:txBody>
      </p:sp>
      <p:sp>
        <p:nvSpPr>
          <p:cNvPr id="12" name="Rectangle 11"/>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a:t>Subtitle if needed</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94418802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7200000" cy="923330"/>
          </a:xfrm>
        </p:spPr>
        <p:txBody>
          <a:bodyPr anchor="t" anchorCtr="0">
            <a:noAutofit/>
          </a:bodyPr>
          <a:lstStyle>
            <a:lvl1pPr>
              <a:defRPr sz="6000">
                <a:solidFill>
                  <a:schemeClr val="tx1"/>
                </a:solidFill>
                <a:latin typeface="+mj-lt"/>
              </a:defRPr>
            </a:lvl1pPr>
          </a:lstStyle>
          <a:p>
            <a:r>
              <a:rPr lang="en-US" dirty="0"/>
              <a:t>Thank you</a:t>
            </a:r>
          </a:p>
        </p:txBody>
      </p:sp>
      <p:sp>
        <p:nvSpPr>
          <p:cNvPr id="93" name="Text Placeholder 92"/>
          <p:cNvSpPr>
            <a:spLocks noGrp="1"/>
          </p:cNvSpPr>
          <p:nvPr>
            <p:ph type="body" sz="quarter" idx="10" hasCustomPrompt="1"/>
          </p:nvPr>
        </p:nvSpPr>
        <p:spPr>
          <a:xfrm>
            <a:off x="8989200" y="2590542"/>
            <a:ext cx="2880000" cy="3292098"/>
          </a:xfrm>
        </p:spPr>
        <p:txBody>
          <a:bodyPr anchor="t"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sp>
        <p:nvSpPr>
          <p:cNvPr id="7" name="Rectangle 6"/>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7" y="478741"/>
            <a:ext cx="1833518" cy="907200"/>
          </a:xfrm>
          <a:prstGeom prst="rect">
            <a:avLst/>
          </a:prstGeom>
        </p:spPr>
      </p:pic>
    </p:spTree>
    <p:extLst>
      <p:ext uri="{BB962C8B-B14F-4D97-AF65-F5344CB8AC3E}">
        <p14:creationId xmlns:p14="http://schemas.microsoft.com/office/powerpoint/2010/main" val="1204744678"/>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24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a:p>
            <a:pPr lvl="2"/>
            <a:r>
              <a:rPr lang="en-US" dirty="0"/>
              <a:t>Third Level</a:t>
            </a:r>
          </a:p>
          <a:p>
            <a:pPr lvl="3"/>
            <a:r>
              <a:rPr lang="en-US" dirty="0"/>
              <a:t>Fourth Level</a:t>
            </a:r>
          </a:p>
          <a:p>
            <a:endParaRPr lang="en-US" dirty="0"/>
          </a:p>
        </p:txBody>
      </p:sp>
    </p:spTree>
    <p:extLst>
      <p:ext uri="{BB962C8B-B14F-4D97-AF65-F5344CB8AC3E}">
        <p14:creationId xmlns:p14="http://schemas.microsoft.com/office/powerpoint/2010/main" val="2680609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Tree>
    <p:extLst>
      <p:ext uri="{BB962C8B-B14F-4D97-AF65-F5344CB8AC3E}">
        <p14:creationId xmlns:p14="http://schemas.microsoft.com/office/powerpoint/2010/main" val="3060156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userDrawn="1"/>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userDrawn="1"/>
        </p:nvSpPr>
        <p:spPr bwMode="black">
          <a:xfrm>
            <a:off x="324000" y="6630039"/>
            <a:ext cx="3401577" cy="138499"/>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900" noProof="0" dirty="0">
                <a:solidFill>
                  <a:schemeClr val="bg1"/>
                </a:solidFill>
              </a:rPr>
              <a:t>2018 SAP SE or an SAP affiliate company. All rights reserved.</a:t>
            </a:r>
          </a:p>
        </p:txBody>
      </p:sp>
      <p:sp>
        <p:nvSpPr>
          <p:cNvPr id="34" name="TextBox 33"/>
          <p:cNvSpPr txBox="1"/>
          <p:nvPr userDrawn="1"/>
        </p:nvSpPr>
        <p:spPr bwMode="black">
          <a:xfrm>
            <a:off x="11640519" y="6630039"/>
            <a:ext cx="227631" cy="138499"/>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900" baseline="0" noProof="0" smtClean="0">
                <a:solidFill>
                  <a:schemeClr val="bg1"/>
                </a:solidFill>
              </a:rPr>
              <a:pPr marL="111525" indent="-111525" algn="r">
                <a:buClr>
                  <a:schemeClr val="accent2"/>
                </a:buClr>
                <a:buFont typeface="Arial" pitchFamily="34" charset="0"/>
                <a:buNone/>
              </a:pPr>
              <a:t>‹#›</a:t>
            </a:fld>
            <a:endParaRPr lang="en-US" sz="900" noProof="0" dirty="0">
              <a:solidFill>
                <a:schemeClr val="bg1"/>
              </a:solidFill>
            </a:endParaRPr>
          </a:p>
        </p:txBody>
      </p:sp>
      <p:sp>
        <p:nvSpPr>
          <p:cNvPr id="4" name="Information_Classification"/>
          <p:cNvSpPr txBox="1"/>
          <p:nvPr userDrawn="1"/>
        </p:nvSpPr>
        <p:spPr>
          <a:xfrm>
            <a:off x="9843135" y="6630039"/>
            <a:ext cx="1255395" cy="138499"/>
          </a:xfrm>
          <a:prstGeom prst="rect">
            <a:avLst/>
          </a:prstGeom>
          <a:noFill/>
        </p:spPr>
        <p:txBody>
          <a:bodyPr vert="horz" wrap="square" lIns="0" tIns="0" rIns="0" bIns="0" rtlCol="0">
            <a:spAutoFit/>
          </a:bodyPr>
          <a:lstStyle/>
          <a:p>
            <a:pPr algn="r" fontAlgn="base">
              <a:spcBef>
                <a:spcPts val="600"/>
              </a:spcBef>
              <a:spcAft>
                <a:spcPct val="0"/>
              </a:spcAft>
              <a:buClr>
                <a:srgbClr val="F0AB00"/>
              </a:buClr>
              <a:buSzPct val="80000"/>
            </a:pPr>
            <a:r>
              <a:rPr kumimoji="0" lang="en-US" sz="900" b="0" i="0" u="none" kern="0" baseline="0" dirty="0">
                <a:solidFill>
                  <a:srgbClr val="FFFFFF"/>
                </a:solidFill>
                <a:latin typeface="Arial"/>
                <a:ea typeface="Arial Unicode MS"/>
                <a:cs typeface="Arial Unicode MS" pitchFamily="34" charset="-128"/>
                <a:sym typeface="Arial"/>
              </a:rPr>
              <a:t>Public</a:t>
            </a:r>
          </a:p>
        </p:txBody>
      </p:sp>
    </p:spTree>
    <p:extLst>
      <p:ext uri="{BB962C8B-B14F-4D97-AF65-F5344CB8AC3E}">
        <p14:creationId xmlns:p14="http://schemas.microsoft.com/office/powerpoint/2010/main" val="38364004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8" r:id="rId9"/>
    <p:sldLayoutId id="2147483749" r:id="rId10"/>
    <p:sldLayoutId id="2147483750" r:id="rId11"/>
    <p:sldLayoutId id="2147483751" r:id="rId12"/>
    <p:sldLayoutId id="2147483752" r:id="rId13"/>
    <p:sldLayoutId id="2147483753" r:id="rId14"/>
    <p:sldLayoutId id="2147483754" r:id="rId15"/>
    <p:sldLayoutId id="2147483747" r:id="rId16"/>
    <p:sldLayoutId id="2147483755" r:id="rId17"/>
    <p:sldLayoutId id="2147483756" r:id="rId18"/>
    <p:sldLayoutId id="2147483757" r:id="rId19"/>
    <p:sldLayoutId id="2147483758" r:id="rId20"/>
    <p:sldLayoutId id="2147483759" r:id="rId21"/>
    <p:sldLayoutId id="2147483760" r:id="rId22"/>
    <p:sldLayoutId id="2147483761" r:id="rId23"/>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hyperlink" Target="https://42xaiz2iny9m45jqzf36ofk2-wpengine.netdna-ssl.com/wp-content/uploads/2014/08/Front.jpg"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jpg"/><Relationship Id="rId7" Type="http://schemas.openxmlformats.org/officeDocument/2006/relationships/hyperlink" Target="https://cochlearimplanthelp.files.wordpress.com/2015/04/mi-band.jpg"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hyperlink" Target="https://tctechcrunch2011.files.wordpress.com/2014/11/victoria-secret-heart-rate-bra.jpg?w=738" TargetMode="External"/><Relationship Id="rId5" Type="http://schemas.openxmlformats.org/officeDocument/2006/relationships/image" Target="../media/image26.jp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hyperlink" Target="https://www.smartbin.com/markets/level-sensor-general-waste-recyclables/" TargetMode="External"/><Relationship Id="rId5" Type="http://schemas.openxmlformats.org/officeDocument/2006/relationships/image" Target="../media/image30.jp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hyperlink" Target="http://www.imagesco.com/geiger/buying-a-geiger-counter-pg3.html" TargetMode="External"/><Relationship Id="rId3" Type="http://schemas.openxmlformats.org/officeDocument/2006/relationships/image" Target="../media/image37.jpg"/><Relationship Id="rId7" Type="http://schemas.openxmlformats.org/officeDocument/2006/relationships/image" Target="../media/image40.jp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39.jpg"/><Relationship Id="rId5" Type="http://schemas.openxmlformats.org/officeDocument/2006/relationships/image" Target="../media/image13.jpg"/><Relationship Id="rId4" Type="http://schemas.openxmlformats.org/officeDocument/2006/relationships/image" Target="../media/image38.jpg"/><Relationship Id="rId9" Type="http://schemas.openxmlformats.org/officeDocument/2006/relationships/hyperlink" Target="http://www.greyline.com/twotechnologies.ht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56.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158"/>
            <a:ext cx="12195175" cy="685727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8"/>
          <p:cNvSpPr/>
          <p:nvPr/>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Rectangle 10"/>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Introduction to </a:t>
            </a:r>
            <a:r>
              <a:rPr lang="en-US" dirty="0" err="1"/>
              <a:t>IoT</a:t>
            </a:r>
            <a:endParaRPr lang="en-US" dirty="0"/>
          </a:p>
        </p:txBody>
      </p:sp>
      <p:sp>
        <p:nvSpPr>
          <p:cNvPr id="3" name="Subtitle 2"/>
          <p:cNvSpPr>
            <a:spLocks noGrp="1"/>
          </p:cNvSpPr>
          <p:nvPr>
            <p:ph type="subTitle" idx="1"/>
          </p:nvPr>
        </p:nvSpPr>
        <p:spPr/>
        <p:txBody>
          <a:bodyPr/>
          <a:lstStyle/>
          <a:p>
            <a:r>
              <a:rPr lang="en-US" dirty="0"/>
              <a:t>Pavel Genevski, Researcher / Architect  @ SAP Labs Bulgaria</a:t>
            </a:r>
            <a:br>
              <a:rPr lang="en-US" dirty="0"/>
            </a:br>
            <a:r>
              <a:rPr lang="en-US" dirty="0"/>
              <a:t>February, 2018</a:t>
            </a:r>
          </a:p>
        </p:txBody>
      </p:sp>
    </p:spTree>
    <p:extLst>
      <p:ext uri="{BB962C8B-B14F-4D97-AF65-F5344CB8AC3E}">
        <p14:creationId xmlns:p14="http://schemas.microsoft.com/office/powerpoint/2010/main" val="3375791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Industrial </a:t>
            </a:r>
            <a:r>
              <a:rPr lang="en-US" dirty="0" err="1"/>
              <a:t>IoT</a:t>
            </a:r>
            <a:r>
              <a:rPr lang="en-US" dirty="0"/>
              <a:t> examples contd.</a:t>
            </a:r>
          </a:p>
        </p:txBody>
      </p:sp>
      <p:sp>
        <p:nvSpPr>
          <p:cNvPr id="4" name="Text Placeholder 3"/>
          <p:cNvSpPr>
            <a:spLocks noGrp="1"/>
          </p:cNvSpPr>
          <p:nvPr>
            <p:ph type="body" sz="quarter" idx="10"/>
          </p:nvPr>
        </p:nvSpPr>
        <p:spPr>
          <a:xfrm>
            <a:off x="324000" y="1324998"/>
            <a:ext cx="5356364" cy="4929530"/>
          </a:xfrm>
        </p:spPr>
        <p:txBody>
          <a:bodyPr/>
          <a:lstStyle/>
          <a:p>
            <a:r>
              <a:rPr lang="en-US"/>
              <a:t>Smart buildings</a:t>
            </a:r>
          </a:p>
          <a:p>
            <a:pPr lvl="1"/>
            <a:r>
              <a:rPr lang="en-US"/>
              <a:t>HVAC, lighting, security &amp; access control, safety monitoring, indoor positioning …</a:t>
            </a:r>
          </a:p>
          <a:p>
            <a:endParaRPr lang="en-US"/>
          </a:p>
          <a:p>
            <a:r>
              <a:rPr lang="en-US"/>
              <a:t>Smart City</a:t>
            </a:r>
          </a:p>
          <a:p>
            <a:pPr lvl="1"/>
            <a:r>
              <a:rPr lang="en-US"/>
              <a:t>Pollution, traffic, controlling, services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7436" y="1277281"/>
            <a:ext cx="4671764" cy="240110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7436" y="3875413"/>
            <a:ext cx="4671764" cy="2431473"/>
          </a:xfrm>
          <a:prstGeom prst="rect">
            <a:avLst/>
          </a:prstGeom>
        </p:spPr>
      </p:pic>
      <p:sp>
        <p:nvSpPr>
          <p:cNvPr id="7" name="TextBox 6"/>
          <p:cNvSpPr txBox="1"/>
          <p:nvPr/>
        </p:nvSpPr>
        <p:spPr>
          <a:xfrm>
            <a:off x="7236523" y="3674000"/>
            <a:ext cx="4593591" cy="307777"/>
          </a:xfrm>
          <a:prstGeom prst="rect">
            <a:avLst/>
          </a:prstGeom>
          <a:noFill/>
        </p:spPr>
        <p:txBody>
          <a:bodyPr wrap="square" lIns="0" tIns="0" rIns="0" bIns="0" rtlCol="0">
            <a:spAutoFit/>
          </a:bodyPr>
          <a:lstStyle/>
          <a:p>
            <a:r>
              <a:rPr lang="en-US" sz="1000" kern="0" dirty="0" err="1">
                <a:ea typeface="Arial Unicode MS" pitchFamily="34" charset="-128"/>
                <a:cs typeface="Arial Unicode MS" pitchFamily="34" charset="-128"/>
              </a:rPr>
              <a:t>Source:</a:t>
            </a:r>
            <a:r>
              <a:rPr lang="en-US" sz="1000" dirty="0" err="1"/>
              <a:t>http</a:t>
            </a:r>
            <a:r>
              <a:rPr lang="en-US" sz="1000" dirty="0"/>
              <a:t>://blueapp.io/</a:t>
            </a:r>
            <a:r>
              <a:rPr lang="en-US" sz="1000" dirty="0" err="1"/>
              <a:t>wp</a:t>
            </a:r>
            <a:r>
              <a:rPr lang="en-US" sz="1000" dirty="0"/>
              <a:t>-content/uploads/2016/08/How-IoT-optimize-building-performance-with-in-minimal-operational-cost.jpg</a:t>
            </a:r>
          </a:p>
        </p:txBody>
      </p:sp>
      <p:sp>
        <p:nvSpPr>
          <p:cNvPr id="8" name="TextBox 7"/>
          <p:cNvSpPr txBox="1"/>
          <p:nvPr/>
        </p:nvSpPr>
        <p:spPr>
          <a:xfrm>
            <a:off x="7197436" y="6350029"/>
            <a:ext cx="4632678"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Source: </a:t>
            </a:r>
            <a:r>
              <a:rPr lang="en-US" sz="1000" dirty="0"/>
              <a:t>http://www.libelium.com/libelium-images/generico2/sensor_polvo-490.png</a:t>
            </a:r>
            <a:endParaRPr lang="en-US" sz="10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02633558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5174" y="1692934"/>
            <a:ext cx="2684026" cy="1818212"/>
          </a:xfrm>
          <a:prstGeom prst="rect">
            <a:avLst/>
          </a:prstGeom>
        </p:spPr>
      </p:pic>
      <p:sp>
        <p:nvSpPr>
          <p:cNvPr id="2" name="Title 1"/>
          <p:cNvSpPr>
            <a:spLocks noGrp="1"/>
          </p:cNvSpPr>
          <p:nvPr>
            <p:ph type="title"/>
          </p:nvPr>
        </p:nvSpPr>
        <p:spPr/>
        <p:txBody>
          <a:bodyPr/>
          <a:lstStyle/>
          <a:p>
            <a:r>
              <a:rPr lang="en-US" dirty="0"/>
              <a:t>Consumer </a:t>
            </a:r>
            <a:r>
              <a:rPr lang="en-US" dirty="0" err="1"/>
              <a:t>IoT</a:t>
            </a:r>
            <a:r>
              <a:rPr lang="en-US" dirty="0"/>
              <a:t> examples</a:t>
            </a:r>
          </a:p>
        </p:txBody>
      </p:sp>
      <p:sp>
        <p:nvSpPr>
          <p:cNvPr id="4" name="Text Placeholder 3"/>
          <p:cNvSpPr>
            <a:spLocks noGrp="1"/>
          </p:cNvSpPr>
          <p:nvPr>
            <p:ph type="body" sz="quarter" idx="10"/>
          </p:nvPr>
        </p:nvSpPr>
        <p:spPr>
          <a:xfrm>
            <a:off x="324000" y="1532816"/>
            <a:ext cx="5980085" cy="4392043"/>
          </a:xfrm>
        </p:spPr>
        <p:txBody>
          <a:bodyPr/>
          <a:lstStyle/>
          <a:p>
            <a:r>
              <a:rPr lang="en-US" dirty="0"/>
              <a:t>Personal productivity &amp; fashion</a:t>
            </a:r>
          </a:p>
          <a:p>
            <a:pPr lvl="1"/>
            <a:r>
              <a:rPr lang="en-US" dirty="0"/>
              <a:t>Smartphones, smartwatches …</a:t>
            </a:r>
          </a:p>
          <a:p>
            <a:endParaRPr lang="en-US" dirty="0"/>
          </a:p>
          <a:p>
            <a:endParaRPr lang="en-US" dirty="0"/>
          </a:p>
          <a:p>
            <a:r>
              <a:rPr lang="en-US" dirty="0"/>
              <a:t>Home Automation</a:t>
            </a:r>
          </a:p>
          <a:p>
            <a:pPr lvl="1"/>
            <a:r>
              <a:rPr lang="en-US" i="1" dirty="0"/>
              <a:t>Smart locks, Bulbs, </a:t>
            </a:r>
            <a:r>
              <a:rPr lang="en-US" dirty="0"/>
              <a:t>Smart TVs, Baby monitors</a:t>
            </a:r>
            <a:r>
              <a:rPr lang="en-US" i="1" dirty="0"/>
              <a:t>…</a:t>
            </a:r>
          </a:p>
        </p:txBody>
      </p:sp>
      <p:pic>
        <p:nvPicPr>
          <p:cNvPr id="6" name="Picture 5"/>
          <p:cNvPicPr>
            <a:picLocks noChangeAspect="1"/>
          </p:cNvPicPr>
          <p:nvPr/>
        </p:nvPicPr>
        <p:blipFill>
          <a:blip r:embed="rId4"/>
          <a:stretch>
            <a:fillRect/>
          </a:stretch>
        </p:blipFill>
        <p:spPr>
          <a:xfrm>
            <a:off x="6304085" y="3893127"/>
            <a:ext cx="2389654" cy="20317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3008" y="3490897"/>
            <a:ext cx="2836192" cy="283619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4093" y="1390384"/>
            <a:ext cx="4009639" cy="2050177"/>
          </a:xfrm>
          <a:prstGeom prst="rect">
            <a:avLst/>
          </a:prstGeom>
        </p:spPr>
      </p:pic>
      <p:sp>
        <p:nvSpPr>
          <p:cNvPr id="10" name="TextBox 9"/>
          <p:cNvSpPr txBox="1"/>
          <p:nvPr/>
        </p:nvSpPr>
        <p:spPr>
          <a:xfrm>
            <a:off x="6023369" y="6134728"/>
            <a:ext cx="6019277" cy="692497"/>
          </a:xfrm>
          <a:prstGeom prst="rect">
            <a:avLst/>
          </a:prstGeom>
          <a:noFill/>
        </p:spPr>
        <p:txBody>
          <a:bodyPr wrap="none" lIns="0" tIns="0" rIns="0" bIns="0" rtlCol="0">
            <a:spAutoFit/>
          </a:bodyPr>
          <a:lstStyle/>
          <a:p>
            <a:r>
              <a:rPr lang="en-US" sz="1000" kern="0" dirty="0">
                <a:ea typeface="Arial Unicode MS" pitchFamily="34" charset="-128"/>
                <a:cs typeface="Arial Unicode MS" pitchFamily="34" charset="-128"/>
              </a:rPr>
              <a:t>Source: </a:t>
            </a:r>
            <a:r>
              <a:rPr lang="en-US" sz="1000" dirty="0">
                <a:hlinkClick r:id="rId7"/>
              </a:rPr>
              <a:t>https://42xaiz2iny9m45jqzf36ofk2-wpengine.netdna-ssl.com/wp-content/uploads/2014/08/Front.jpg</a:t>
            </a:r>
            <a:endParaRPr lang="en-US" sz="1000" dirty="0"/>
          </a:p>
          <a:p>
            <a:r>
              <a:rPr lang="en-US" sz="1000" dirty="0"/>
              <a:t>https://c.slashgear.com/wp-content/uploads/2011/12/NO-4.jpg</a:t>
            </a:r>
          </a:p>
          <a:p>
            <a:endParaRPr lang="en-US" sz="1000" dirty="0"/>
          </a:p>
          <a:p>
            <a:pPr fontAlgn="base">
              <a:spcBef>
                <a:spcPts val="600"/>
              </a:spcBef>
              <a:spcAft>
                <a:spcPct val="0"/>
              </a:spcAft>
              <a:buClr>
                <a:srgbClr val="F0AB00"/>
              </a:buClr>
              <a:buSzPct val="80000"/>
            </a:pPr>
            <a:endParaRPr lang="en-US" sz="1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22221467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564" y="4362565"/>
            <a:ext cx="5425928" cy="191224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5736" y="2396369"/>
            <a:ext cx="1586296" cy="1567770"/>
          </a:xfrm>
          <a:prstGeom prst="rect">
            <a:avLst/>
          </a:prstGeom>
        </p:spPr>
      </p:pic>
      <p:sp>
        <p:nvSpPr>
          <p:cNvPr id="2" name="Title 1"/>
          <p:cNvSpPr>
            <a:spLocks noGrp="1"/>
          </p:cNvSpPr>
          <p:nvPr>
            <p:ph type="title"/>
          </p:nvPr>
        </p:nvSpPr>
        <p:spPr/>
        <p:txBody>
          <a:bodyPr/>
          <a:lstStyle/>
          <a:p>
            <a:r>
              <a:rPr lang="en-US" dirty="0"/>
              <a:t>Consumer </a:t>
            </a:r>
            <a:r>
              <a:rPr lang="en-US" dirty="0" err="1"/>
              <a:t>IoT</a:t>
            </a:r>
            <a:r>
              <a:rPr lang="en-US" dirty="0"/>
              <a:t> examples contd.</a:t>
            </a:r>
          </a:p>
        </p:txBody>
      </p:sp>
      <p:sp>
        <p:nvSpPr>
          <p:cNvPr id="4" name="Text Placeholder 3"/>
          <p:cNvSpPr>
            <a:spLocks noGrp="1"/>
          </p:cNvSpPr>
          <p:nvPr>
            <p:ph type="body" sz="quarter" idx="10"/>
          </p:nvPr>
        </p:nvSpPr>
        <p:spPr>
          <a:xfrm>
            <a:off x="324000" y="1532816"/>
            <a:ext cx="5980085" cy="4392043"/>
          </a:xfrm>
        </p:spPr>
        <p:txBody>
          <a:bodyPr/>
          <a:lstStyle/>
          <a:p>
            <a:r>
              <a:rPr lang="en-US" dirty="0"/>
              <a:t>Sports &amp; Health</a:t>
            </a:r>
          </a:p>
          <a:p>
            <a:pPr lvl="1"/>
            <a:r>
              <a:rPr lang="en-US" dirty="0"/>
              <a:t>Fitness &amp; health trackers</a:t>
            </a:r>
          </a:p>
          <a:p>
            <a:pPr lvl="1"/>
            <a:r>
              <a:rPr lang="en-US" dirty="0"/>
              <a:t>Professional sport gadgets</a:t>
            </a:r>
          </a:p>
          <a:p>
            <a:pPr lvl="1"/>
            <a:endParaRPr lang="en-US" dirty="0"/>
          </a:p>
          <a:p>
            <a:endParaRPr lang="en-US" dirty="0"/>
          </a:p>
          <a:p>
            <a:r>
              <a:rPr lang="en-US" dirty="0"/>
              <a:t>Connected cars …</a:t>
            </a:r>
          </a:p>
          <a:p>
            <a:pPr lvl="1"/>
            <a:r>
              <a:rPr lang="en-US" dirty="0"/>
              <a:t>Predictive maintenance, accident reaction, theft protection …</a:t>
            </a:r>
          </a:p>
          <a:p>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4966" y="1733707"/>
            <a:ext cx="1900582" cy="1100930"/>
          </a:xfrm>
          <a:prstGeom prst="rect">
            <a:avLst/>
          </a:prstGeom>
        </p:spPr>
      </p:pic>
      <p:sp>
        <p:nvSpPr>
          <p:cNvPr id="10" name="TextBox 9"/>
          <p:cNvSpPr txBox="1"/>
          <p:nvPr/>
        </p:nvSpPr>
        <p:spPr>
          <a:xfrm>
            <a:off x="5186855" y="6134728"/>
            <a:ext cx="6855791" cy="1000274"/>
          </a:xfrm>
          <a:prstGeom prst="rect">
            <a:avLst/>
          </a:prstGeom>
          <a:noFill/>
        </p:spPr>
        <p:txBody>
          <a:bodyPr wrap="square" lIns="0" tIns="0" rIns="0" bIns="0" rtlCol="0">
            <a:spAutoFit/>
          </a:bodyPr>
          <a:lstStyle/>
          <a:p>
            <a:r>
              <a:rPr lang="en-US" sz="1000" kern="0" dirty="0">
                <a:ea typeface="Arial Unicode MS" pitchFamily="34" charset="-128"/>
                <a:cs typeface="Arial Unicode MS" pitchFamily="34" charset="-128"/>
              </a:rPr>
              <a:t>Source: </a:t>
            </a:r>
            <a:r>
              <a:rPr lang="en-US" sz="1000" dirty="0">
                <a:hlinkClick r:id="rId6"/>
              </a:rPr>
              <a:t>https://tctechcrunch2011.files.wordpress.com/2014/11/victoria-secret-heart-rate-bra.jpg?w=738</a:t>
            </a:r>
            <a:endParaRPr lang="en-US" sz="1000" dirty="0"/>
          </a:p>
          <a:p>
            <a:r>
              <a:rPr lang="en-US" sz="1000" dirty="0">
                <a:hlinkClick r:id="rId7"/>
              </a:rPr>
              <a:t>https://cochlearimplanthelp.files.wordpress.com/2015/04/mi-band.jpg</a:t>
            </a:r>
            <a:r>
              <a:rPr lang="en-US" sz="1000" dirty="0"/>
              <a:t>, </a:t>
            </a:r>
          </a:p>
          <a:p>
            <a:r>
              <a:rPr lang="en-US" sz="1000" dirty="0"/>
              <a:t>http://d3dc23s9xv125m.cloudfront.net/images/baseball/baseball_setup_connect@2x.pngTesla</a:t>
            </a:r>
          </a:p>
          <a:p>
            <a:endParaRPr lang="en-US" sz="1000" dirty="0"/>
          </a:p>
          <a:p>
            <a:endParaRPr lang="en-US" sz="1000" dirty="0"/>
          </a:p>
          <a:p>
            <a:pPr fontAlgn="base">
              <a:spcBef>
                <a:spcPts val="600"/>
              </a:spcBef>
              <a:spcAft>
                <a:spcPct val="0"/>
              </a:spcAft>
              <a:buClr>
                <a:srgbClr val="F0AB00"/>
              </a:buClr>
              <a:buSzPct val="80000"/>
            </a:pPr>
            <a:endParaRPr lang="en-US" sz="1000" kern="0" dirty="0" err="1">
              <a:ea typeface="Arial Unicode MS" pitchFamily="34" charset="-128"/>
              <a:cs typeface="Arial Unicode MS" pitchFamily="34" charset="-128"/>
            </a:endParaRPr>
          </a:p>
        </p:txBody>
      </p:sp>
      <p:pic>
        <p:nvPicPr>
          <p:cNvPr id="5" name="Picture 4"/>
          <p:cNvPicPr>
            <a:picLocks noChangeAspect="1"/>
          </p:cNvPicPr>
          <p:nvPr/>
        </p:nvPicPr>
        <p:blipFill>
          <a:blip r:embed="rId8"/>
          <a:stretch>
            <a:fillRect/>
          </a:stretch>
        </p:blipFill>
        <p:spPr>
          <a:xfrm>
            <a:off x="9768746" y="1211302"/>
            <a:ext cx="1817579" cy="2752837"/>
          </a:xfrm>
          <a:prstGeom prst="rect">
            <a:avLst/>
          </a:prstGeom>
        </p:spPr>
      </p:pic>
    </p:spTree>
    <p:extLst>
      <p:ext uri="{BB962C8B-B14F-4D97-AF65-F5344CB8AC3E}">
        <p14:creationId xmlns:p14="http://schemas.microsoft.com/office/powerpoint/2010/main" val="28178796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0200" y="2696598"/>
            <a:ext cx="11545200" cy="1480548"/>
          </a:xfrm>
        </p:spPr>
        <p:txBody>
          <a:bodyPr/>
          <a:lstStyle/>
          <a:p>
            <a:pPr algn="ctr"/>
            <a:r>
              <a:rPr lang="en-US" sz="8000" dirty="0"/>
              <a:t>What?</a:t>
            </a:r>
          </a:p>
        </p:txBody>
      </p:sp>
    </p:spTree>
    <p:extLst>
      <p:ext uri="{BB962C8B-B14F-4D97-AF65-F5344CB8AC3E}">
        <p14:creationId xmlns:p14="http://schemas.microsoft.com/office/powerpoint/2010/main" val="99648323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assignment</a:t>
            </a:r>
          </a:p>
        </p:txBody>
      </p:sp>
      <p:sp>
        <p:nvSpPr>
          <p:cNvPr id="4" name="Text Placeholder 3"/>
          <p:cNvSpPr>
            <a:spLocks noGrp="1"/>
          </p:cNvSpPr>
          <p:nvPr>
            <p:ph type="body" sz="quarter" idx="10"/>
          </p:nvPr>
        </p:nvSpPr>
        <p:spPr>
          <a:xfrm>
            <a:off x="324000" y="1532816"/>
            <a:ext cx="5980085" cy="4392043"/>
          </a:xfrm>
        </p:spPr>
        <p:txBody>
          <a:bodyPr/>
          <a:lstStyle/>
          <a:p>
            <a:r>
              <a:rPr lang="en-US" dirty="0"/>
              <a:t>Objectives</a:t>
            </a:r>
          </a:p>
          <a:p>
            <a:pPr lvl="1"/>
            <a:r>
              <a:rPr lang="en-US" dirty="0"/>
              <a:t>Challenge yourself. No idea is too brave!</a:t>
            </a:r>
          </a:p>
          <a:p>
            <a:pPr lvl="1"/>
            <a:r>
              <a:rPr lang="en-US" dirty="0"/>
              <a:t>Try to make something useful</a:t>
            </a:r>
          </a:p>
          <a:p>
            <a:pPr lvl="1"/>
            <a:r>
              <a:rPr lang="en-US" dirty="0"/>
              <a:t>Learn new things</a:t>
            </a:r>
          </a:p>
          <a:p>
            <a:r>
              <a:rPr lang="en-US" dirty="0"/>
              <a:t>Examples</a:t>
            </a:r>
          </a:p>
          <a:p>
            <a:pPr lvl="1"/>
            <a:r>
              <a:rPr lang="en-US" dirty="0"/>
              <a:t>Smart beehive, A/C monitoring</a:t>
            </a:r>
          </a:p>
          <a:p>
            <a:pPr lvl="1"/>
            <a:r>
              <a:rPr lang="en-US" dirty="0"/>
              <a:t>Smart home / company / city</a:t>
            </a:r>
          </a:p>
          <a:p>
            <a:pPr lvl="1"/>
            <a:r>
              <a:rPr lang="en-US" dirty="0"/>
              <a:t>You name it …</a:t>
            </a:r>
            <a:r>
              <a:rPr lang="en-US" dirty="0">
                <a:sym typeface="Wingdings" panose="05000000000000000000" pitchFamily="2" charset="2"/>
              </a:rPr>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2581" y="1404917"/>
            <a:ext cx="1354386" cy="1669359"/>
          </a:xfrm>
          <a:prstGeom prst="rect">
            <a:avLst/>
          </a:prstGeom>
        </p:spPr>
      </p:pic>
      <p:pic>
        <p:nvPicPr>
          <p:cNvPr id="5" name="Picture 4"/>
          <p:cNvPicPr>
            <a:picLocks noChangeAspect="1"/>
          </p:cNvPicPr>
          <p:nvPr/>
        </p:nvPicPr>
        <p:blipFill>
          <a:blip r:embed="rId4"/>
          <a:stretch>
            <a:fillRect/>
          </a:stretch>
        </p:blipFill>
        <p:spPr>
          <a:xfrm>
            <a:off x="9087132" y="1558832"/>
            <a:ext cx="2121189" cy="1604935"/>
          </a:xfrm>
          <a:prstGeom prst="rect">
            <a:avLst/>
          </a:prstGeom>
        </p:spPr>
      </p:pic>
      <p:sp>
        <p:nvSpPr>
          <p:cNvPr id="6" name="TextBox 5"/>
          <p:cNvSpPr txBox="1"/>
          <p:nvPr/>
        </p:nvSpPr>
        <p:spPr>
          <a:xfrm>
            <a:off x="9843877" y="4096563"/>
            <a:ext cx="1481959" cy="147732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9600" b="1" kern="0" dirty="0">
                <a:ea typeface="Arial Unicode MS" pitchFamily="34" charset="-128"/>
                <a:cs typeface="Arial Unicode MS" pitchFamily="34" charset="-128"/>
              </a:rPr>
              <a:t>?</a:t>
            </a:r>
          </a:p>
        </p:txBody>
      </p:sp>
      <p:pic>
        <p:nvPicPr>
          <p:cNvPr id="7" name="Picture 6"/>
          <p:cNvPicPr>
            <a:picLocks noChangeAspect="1"/>
          </p:cNvPicPr>
          <p:nvPr/>
        </p:nvPicPr>
        <p:blipFill>
          <a:blip r:embed="rId5"/>
          <a:stretch>
            <a:fillRect/>
          </a:stretch>
        </p:blipFill>
        <p:spPr>
          <a:xfrm>
            <a:off x="5862046" y="4096563"/>
            <a:ext cx="3667125" cy="1866900"/>
          </a:xfrm>
          <a:prstGeom prst="rect">
            <a:avLst/>
          </a:prstGeom>
        </p:spPr>
      </p:pic>
      <p:sp>
        <p:nvSpPr>
          <p:cNvPr id="8" name="TextBox 7"/>
          <p:cNvSpPr txBox="1"/>
          <p:nvPr/>
        </p:nvSpPr>
        <p:spPr>
          <a:xfrm>
            <a:off x="5186855" y="6134728"/>
            <a:ext cx="6855791" cy="153888"/>
          </a:xfrm>
          <a:prstGeom prst="rect">
            <a:avLst/>
          </a:prstGeom>
          <a:noFill/>
        </p:spPr>
        <p:txBody>
          <a:bodyPr wrap="square" lIns="0" tIns="0" rIns="0" bIns="0" rtlCol="0">
            <a:spAutoFit/>
          </a:bodyPr>
          <a:lstStyle/>
          <a:p>
            <a:r>
              <a:rPr lang="en-US" sz="1000" kern="0" dirty="0">
                <a:ea typeface="Arial Unicode MS" pitchFamily="34" charset="-128"/>
                <a:cs typeface="Arial Unicode MS" pitchFamily="34" charset="-128"/>
              </a:rPr>
              <a:t>Source:  </a:t>
            </a:r>
            <a:r>
              <a:rPr lang="en-US" sz="1000" dirty="0">
                <a:hlinkClick r:id="rId6"/>
              </a:rPr>
              <a:t>https://www.smartbin.com/markets/level-sensor-general-waste-recyclables/</a:t>
            </a:r>
            <a:r>
              <a:rPr lang="en-US" sz="1000" kern="0" dirty="0">
                <a:ea typeface="Arial Unicode MS" pitchFamily="34" charset="-128"/>
                <a:cs typeface="Arial Unicode MS" pitchFamily="34" charset="-128"/>
              </a:rPr>
              <a:t>, LG air conditioners</a:t>
            </a:r>
            <a:endParaRPr lang="en-US" sz="1000" dirty="0"/>
          </a:p>
        </p:txBody>
      </p:sp>
    </p:spTree>
    <p:extLst>
      <p:ext uri="{BB962C8B-B14F-4D97-AF65-F5344CB8AC3E}">
        <p14:creationId xmlns:p14="http://schemas.microsoft.com/office/powerpoint/2010/main" val="213831906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0200" y="2696598"/>
            <a:ext cx="11545200" cy="1480548"/>
          </a:xfrm>
        </p:spPr>
        <p:txBody>
          <a:bodyPr/>
          <a:lstStyle/>
          <a:p>
            <a:pPr algn="ctr"/>
            <a:r>
              <a:rPr lang="en-US" sz="8000" dirty="0"/>
              <a:t>How?</a:t>
            </a:r>
          </a:p>
        </p:txBody>
      </p:sp>
    </p:spTree>
    <p:extLst>
      <p:ext uri="{BB962C8B-B14F-4D97-AF65-F5344CB8AC3E}">
        <p14:creationId xmlns:p14="http://schemas.microsoft.com/office/powerpoint/2010/main" val="143433571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9446" y="3260513"/>
            <a:ext cx="2132013" cy="2132013"/>
          </a:xfrm>
          <a:prstGeom prst="rect">
            <a:avLst/>
          </a:prstGeom>
        </p:spPr>
      </p:pic>
      <p:sp>
        <p:nvSpPr>
          <p:cNvPr id="2" name="Title 1"/>
          <p:cNvSpPr>
            <a:spLocks noGrp="1"/>
          </p:cNvSpPr>
          <p:nvPr>
            <p:ph type="title"/>
          </p:nvPr>
        </p:nvSpPr>
        <p:spPr/>
        <p:txBody>
          <a:bodyPr/>
          <a:lstStyle/>
          <a:p>
            <a:r>
              <a:rPr lang="en-US" dirty="0" err="1"/>
              <a:t>IoT</a:t>
            </a:r>
            <a:r>
              <a:rPr lang="en-US" dirty="0"/>
              <a:t> development platforms</a:t>
            </a:r>
          </a:p>
        </p:txBody>
      </p:sp>
      <p:sp>
        <p:nvSpPr>
          <p:cNvPr id="4" name="Text Placeholder 3"/>
          <p:cNvSpPr>
            <a:spLocks noGrp="1"/>
          </p:cNvSpPr>
          <p:nvPr>
            <p:ph type="body" sz="quarter" idx="10"/>
          </p:nvPr>
        </p:nvSpPr>
        <p:spPr>
          <a:xfrm>
            <a:off x="324000" y="1548582"/>
            <a:ext cx="11545200" cy="4392043"/>
          </a:xfrm>
        </p:spPr>
        <p:txBody>
          <a:bodyPr/>
          <a:lstStyle/>
          <a:p>
            <a:r>
              <a:rPr lang="en-US" dirty="0"/>
              <a:t>Android &amp; iOS</a:t>
            </a:r>
          </a:p>
          <a:p>
            <a:pPr lvl="1"/>
            <a:r>
              <a:rPr lang="en-US" dirty="0"/>
              <a:t>Phones, </a:t>
            </a:r>
            <a:r>
              <a:rPr lang="en-US" dirty="0" err="1"/>
              <a:t>wearables</a:t>
            </a:r>
            <a:r>
              <a:rPr lang="en-US" dirty="0"/>
              <a:t>, TVs …</a:t>
            </a:r>
          </a:p>
          <a:p>
            <a:r>
              <a:rPr lang="en-US" dirty="0"/>
              <a:t>Linux</a:t>
            </a:r>
          </a:p>
          <a:p>
            <a:pPr lvl="1"/>
            <a:r>
              <a:rPr lang="en-US" dirty="0"/>
              <a:t>Raspberry PI, </a:t>
            </a:r>
            <a:r>
              <a:rPr lang="en-US" dirty="0" err="1"/>
              <a:t>Beaglebone</a:t>
            </a:r>
            <a:r>
              <a:rPr lang="en-US" dirty="0"/>
              <a:t> …</a:t>
            </a:r>
          </a:p>
          <a:p>
            <a:r>
              <a:rPr lang="en-US" dirty="0"/>
              <a:t>RTOS</a:t>
            </a:r>
          </a:p>
          <a:p>
            <a:pPr lvl="1"/>
            <a:r>
              <a:rPr lang="en-US" dirty="0" err="1"/>
              <a:t>FreeRTOS</a:t>
            </a:r>
            <a:r>
              <a:rPr lang="en-US" dirty="0"/>
              <a:t>, Nucleus …</a:t>
            </a:r>
          </a:p>
          <a:p>
            <a:r>
              <a:rPr lang="en-US" dirty="0"/>
              <a:t>Bare metal</a:t>
            </a:r>
          </a:p>
          <a:p>
            <a:pPr lvl="1"/>
            <a:r>
              <a:rPr lang="en-US" b="1" dirty="0"/>
              <a:t>Vendor SDKs</a:t>
            </a:r>
            <a:r>
              <a:rPr lang="en-US" dirty="0"/>
              <a:t>: </a:t>
            </a:r>
            <a:r>
              <a:rPr lang="en-US" dirty="0" err="1"/>
              <a:t>Espressif</a:t>
            </a:r>
            <a:r>
              <a:rPr lang="en-US" dirty="0"/>
              <a:t>, NXP, TI, Atmel, Microchip …</a:t>
            </a:r>
          </a:p>
          <a:p>
            <a:pPr lvl="1"/>
            <a:r>
              <a:rPr lang="en-US" b="1" dirty="0"/>
              <a:t>Arduino</a:t>
            </a:r>
            <a:r>
              <a:rPr lang="en-US" dirty="0"/>
              <a:t>: Atmel, </a:t>
            </a:r>
            <a:r>
              <a:rPr lang="en-US" b="1" dirty="0"/>
              <a:t>ESP8266</a:t>
            </a:r>
            <a:r>
              <a:rPr lang="en-US" dirty="0"/>
              <a:t> </a:t>
            </a:r>
            <a:r>
              <a:rPr lang="en-US" b="1" dirty="0"/>
              <a:t>(we will use this one)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9838" y="3279195"/>
            <a:ext cx="1623549" cy="154174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4707" y="1532816"/>
            <a:ext cx="1293813" cy="129381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6186" y="1748817"/>
            <a:ext cx="1776210" cy="177621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52774" y="5128012"/>
            <a:ext cx="1070307" cy="1070307"/>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59838" y="5307118"/>
            <a:ext cx="1397665" cy="698832"/>
          </a:xfrm>
          <a:prstGeom prst="rect">
            <a:avLst/>
          </a:prstGeom>
        </p:spPr>
      </p:pic>
    </p:spTree>
    <p:extLst>
      <p:ext uri="{BB962C8B-B14F-4D97-AF65-F5344CB8AC3E}">
        <p14:creationId xmlns:p14="http://schemas.microsoft.com/office/powerpoint/2010/main" val="223316401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811" y="2797912"/>
            <a:ext cx="1979613" cy="1338072"/>
          </a:xfrm>
          <a:prstGeom prst="rect">
            <a:avLst/>
          </a:prstGeom>
        </p:spPr>
      </p:pic>
      <p:sp>
        <p:nvSpPr>
          <p:cNvPr id="2" name="Title 1"/>
          <p:cNvSpPr>
            <a:spLocks noGrp="1"/>
          </p:cNvSpPr>
          <p:nvPr>
            <p:ph type="title"/>
          </p:nvPr>
        </p:nvSpPr>
        <p:spPr/>
        <p:txBody>
          <a:bodyPr/>
          <a:lstStyle/>
          <a:p>
            <a:r>
              <a:rPr lang="en-US" dirty="0"/>
              <a:t>Sensors</a:t>
            </a:r>
          </a:p>
        </p:txBody>
      </p:sp>
      <p:sp>
        <p:nvSpPr>
          <p:cNvPr id="4" name="Text Placeholder 3"/>
          <p:cNvSpPr>
            <a:spLocks noGrp="1"/>
          </p:cNvSpPr>
          <p:nvPr>
            <p:ph type="body" sz="quarter" idx="10"/>
          </p:nvPr>
        </p:nvSpPr>
        <p:spPr>
          <a:xfrm>
            <a:off x="323999" y="1532816"/>
            <a:ext cx="7101560" cy="4392043"/>
          </a:xfrm>
        </p:spPr>
        <p:txBody>
          <a:bodyPr/>
          <a:lstStyle/>
          <a:p>
            <a:r>
              <a:rPr lang="en-US" dirty="0"/>
              <a:t>So many sensors …</a:t>
            </a:r>
          </a:p>
          <a:p>
            <a:pPr marL="342900" lvl="1" indent="-342900">
              <a:buFont typeface="Arial" panose="020B0604020202020204" pitchFamily="34" charset="0"/>
              <a:buChar char="•"/>
            </a:pPr>
            <a:r>
              <a:rPr lang="en-US" dirty="0"/>
              <a:t>Touch, movement, compass, acceleration, video, sound</a:t>
            </a:r>
          </a:p>
          <a:p>
            <a:pPr marL="342900" lvl="1" indent="-342900">
              <a:buFont typeface="Arial" panose="020B0604020202020204" pitchFamily="34" charset="0"/>
              <a:buChar char="•"/>
            </a:pPr>
            <a:r>
              <a:rPr lang="en-US" dirty="0"/>
              <a:t>Temperature, humidity/moisture, light / infrared</a:t>
            </a:r>
          </a:p>
          <a:p>
            <a:pPr marL="342900" lvl="1" indent="-342900">
              <a:buFont typeface="Arial" panose="020B0604020202020204" pitchFamily="34" charset="0"/>
              <a:buChar char="•"/>
            </a:pPr>
            <a:r>
              <a:rPr lang="en-US" dirty="0"/>
              <a:t>Pressure, gas detection, </a:t>
            </a:r>
          </a:p>
          <a:p>
            <a:pPr marL="342900" lvl="1" indent="-342900">
              <a:buFont typeface="Arial" panose="020B0604020202020204" pitchFamily="34" charset="0"/>
              <a:buChar char="•"/>
            </a:pPr>
            <a:r>
              <a:rPr lang="en-US" dirty="0"/>
              <a:t>Force (</a:t>
            </a:r>
            <a:r>
              <a:rPr lang="en-US" dirty="0" err="1"/>
              <a:t>tenso</a:t>
            </a:r>
            <a:r>
              <a:rPr lang="en-US" dirty="0"/>
              <a:t>), proximity, motion</a:t>
            </a:r>
          </a:p>
          <a:p>
            <a:pPr marL="342900" lvl="1" indent="-342900">
              <a:buFont typeface="Arial" panose="020B0604020202020204" pitchFamily="34" charset="0"/>
              <a:buChar char="•"/>
            </a:pPr>
            <a:r>
              <a:rPr lang="en-US" dirty="0"/>
              <a:t>Liquid level, flow, magnetic field (hall), radiation</a:t>
            </a:r>
          </a:p>
          <a:p>
            <a:pPr marL="342900" lvl="1" indent="-342900">
              <a:buFont typeface="Arial" panose="020B0604020202020204" pitchFamily="34" charset="0"/>
              <a:buChar char="•"/>
            </a:pPr>
            <a:r>
              <a:rPr lang="en-US" dirty="0" err="1"/>
              <a:t>Fingerpring</a:t>
            </a:r>
            <a:r>
              <a:rPr lang="en-US" dirty="0"/>
              <a:t>, heart rate …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8702" y="1532816"/>
            <a:ext cx="2583498" cy="193413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5315" y="1532816"/>
            <a:ext cx="1520351" cy="11739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600" y="4558139"/>
            <a:ext cx="2757916" cy="1526047"/>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95049" y="3916942"/>
            <a:ext cx="2474152" cy="1554218"/>
          </a:xfrm>
          <a:prstGeom prst="rect">
            <a:avLst/>
          </a:prstGeom>
        </p:spPr>
      </p:pic>
      <p:sp>
        <p:nvSpPr>
          <p:cNvPr id="10" name="TextBox 9"/>
          <p:cNvSpPr txBox="1"/>
          <p:nvPr/>
        </p:nvSpPr>
        <p:spPr>
          <a:xfrm>
            <a:off x="2237084" y="6286571"/>
            <a:ext cx="9976462" cy="15388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Source: </a:t>
            </a:r>
            <a:r>
              <a:rPr lang="en-US" sz="1000" dirty="0">
                <a:hlinkClick r:id="rId8"/>
              </a:rPr>
              <a:t>http://www.imagesco.com/geiger/buying-a-geiger-counter-pg3.html</a:t>
            </a:r>
            <a:r>
              <a:rPr lang="en-US" sz="1000" dirty="0"/>
              <a:t>, </a:t>
            </a:r>
            <a:r>
              <a:rPr lang="en-US" sz="1000" dirty="0">
                <a:hlinkClick r:id="rId9"/>
              </a:rPr>
              <a:t>http://www.greyline.com/twotechnologies.htm</a:t>
            </a:r>
            <a:r>
              <a:rPr lang="en-US" sz="1000" dirty="0"/>
              <a:t>, http://www.noshok.com/force_2351_series.shtml</a:t>
            </a:r>
          </a:p>
        </p:txBody>
      </p:sp>
    </p:spTree>
    <p:extLst>
      <p:ext uri="{BB962C8B-B14F-4D97-AF65-F5344CB8AC3E}">
        <p14:creationId xmlns:p14="http://schemas.microsoft.com/office/powerpoint/2010/main" val="155806588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Sensors characteristics</a:t>
            </a:r>
          </a:p>
        </p:txBody>
      </p:sp>
      <p:sp>
        <p:nvSpPr>
          <p:cNvPr id="4" name="Text Placeholder 3"/>
          <p:cNvSpPr>
            <a:spLocks noGrp="1"/>
          </p:cNvSpPr>
          <p:nvPr>
            <p:ph type="body" sz="quarter" idx="10"/>
          </p:nvPr>
        </p:nvSpPr>
        <p:spPr>
          <a:xfrm>
            <a:off x="324000" y="1532816"/>
            <a:ext cx="6488280" cy="4392043"/>
          </a:xfrm>
        </p:spPr>
        <p:txBody>
          <a:bodyPr/>
          <a:lstStyle/>
          <a:p>
            <a:r>
              <a:rPr lang="en-US" dirty="0"/>
              <a:t>Functional</a:t>
            </a:r>
          </a:p>
          <a:p>
            <a:pPr lvl="1"/>
            <a:r>
              <a:rPr lang="en-US" dirty="0"/>
              <a:t>Range</a:t>
            </a:r>
          </a:p>
          <a:p>
            <a:pPr lvl="1"/>
            <a:r>
              <a:rPr lang="en-US" dirty="0"/>
              <a:t>Accuracy</a:t>
            </a:r>
          </a:p>
          <a:p>
            <a:pPr lvl="1"/>
            <a:r>
              <a:rPr lang="en-US" dirty="0"/>
              <a:t>Precision (repeatability, noise)</a:t>
            </a:r>
          </a:p>
          <a:p>
            <a:pPr lvl="1"/>
            <a:r>
              <a:rPr lang="en-US" dirty="0"/>
              <a:t>Resolution &amp; Sensitivity</a:t>
            </a:r>
          </a:p>
          <a:p>
            <a:pPr lvl="1"/>
            <a:r>
              <a:rPr lang="en-US" dirty="0"/>
              <a:t>Speed</a:t>
            </a:r>
          </a:p>
          <a:p>
            <a:pPr lvl="1"/>
            <a:endParaRPr lang="en-US" dirty="0"/>
          </a:p>
          <a:p>
            <a:pPr lvl="1"/>
            <a:r>
              <a:rPr lang="en-US" b="1" dirty="0"/>
              <a:t>Non-functional</a:t>
            </a:r>
          </a:p>
          <a:p>
            <a:pPr lvl="1"/>
            <a:r>
              <a:rPr lang="en-US" dirty="0"/>
              <a:t>Longevity &amp; Reliability (MTBF, triplication)</a:t>
            </a:r>
          </a:p>
          <a:p>
            <a:pPr lvl="1"/>
            <a:r>
              <a:rPr lang="en-US" dirty="0"/>
              <a:t>Power consumption</a:t>
            </a:r>
          </a:p>
          <a:p>
            <a:pPr lvl="1"/>
            <a:r>
              <a:rPr lang="en-US" dirty="0"/>
              <a:t>Price</a:t>
            </a:r>
          </a:p>
          <a:p>
            <a:pPr lvl="1"/>
            <a:r>
              <a:rPr lang="en-US" dirty="0"/>
              <a:t>Op. environment: combustive, corrosive, military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250" y="1362384"/>
            <a:ext cx="6076950" cy="4562475"/>
          </a:xfrm>
          <a:prstGeom prst="rect">
            <a:avLst/>
          </a:prstGeom>
        </p:spPr>
      </p:pic>
      <p:sp>
        <p:nvSpPr>
          <p:cNvPr id="6" name="TextBox 5"/>
          <p:cNvSpPr txBox="1"/>
          <p:nvPr/>
        </p:nvSpPr>
        <p:spPr>
          <a:xfrm>
            <a:off x="6243144" y="6286571"/>
            <a:ext cx="5970401" cy="38472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Source: </a:t>
            </a:r>
            <a:r>
              <a:rPr lang="en-US" sz="1000" dirty="0"/>
              <a:t>https://www.slideshare.net/akashmaurya24/shashank-soni-sensors-presentation</a:t>
            </a:r>
          </a:p>
          <a:p>
            <a:pPr fontAlgn="base">
              <a:spcBef>
                <a:spcPts val="600"/>
              </a:spcBef>
              <a:spcAft>
                <a:spcPct val="0"/>
              </a:spcAft>
              <a:buClr>
                <a:srgbClr val="F0AB00"/>
              </a:buClr>
              <a:buSzPct val="80000"/>
            </a:pPr>
            <a:endParaRPr lang="en-US" sz="1000" dirty="0"/>
          </a:p>
        </p:txBody>
      </p:sp>
    </p:spTree>
    <p:extLst>
      <p:ext uri="{BB962C8B-B14F-4D97-AF65-F5344CB8AC3E}">
        <p14:creationId xmlns:p14="http://schemas.microsoft.com/office/powerpoint/2010/main" val="37862007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3694" y="2124241"/>
            <a:ext cx="4612408" cy="2392256"/>
          </a:xfrm>
          <a:prstGeom prst="rect">
            <a:avLst/>
          </a:prstGeom>
        </p:spPr>
      </p:pic>
      <p:sp>
        <p:nvSpPr>
          <p:cNvPr id="2" name="Title 1"/>
          <p:cNvSpPr>
            <a:spLocks noGrp="1"/>
          </p:cNvSpPr>
          <p:nvPr>
            <p:ph type="title"/>
          </p:nvPr>
        </p:nvSpPr>
        <p:spPr/>
        <p:txBody>
          <a:bodyPr/>
          <a:lstStyle/>
          <a:p>
            <a:r>
              <a:rPr lang="en-US" dirty="0"/>
              <a:t>Connectivity (media access)</a:t>
            </a:r>
          </a:p>
        </p:txBody>
      </p:sp>
      <p:sp>
        <p:nvSpPr>
          <p:cNvPr id="4" name="Text Placeholder 3"/>
          <p:cNvSpPr>
            <a:spLocks noGrp="1"/>
          </p:cNvSpPr>
          <p:nvPr>
            <p:ph type="body" sz="quarter" idx="10"/>
          </p:nvPr>
        </p:nvSpPr>
        <p:spPr>
          <a:xfrm>
            <a:off x="324000" y="1532816"/>
            <a:ext cx="11545200" cy="4392043"/>
          </a:xfrm>
        </p:spPr>
        <p:txBody>
          <a:bodyPr/>
          <a:lstStyle/>
          <a:p>
            <a:r>
              <a:rPr lang="en-US" dirty="0"/>
              <a:t>Long range</a:t>
            </a:r>
          </a:p>
          <a:p>
            <a:pPr lvl="1"/>
            <a:r>
              <a:rPr lang="en-US" dirty="0" err="1"/>
              <a:t>LoRaWAN</a:t>
            </a:r>
            <a:r>
              <a:rPr lang="en-US" dirty="0"/>
              <a:t>, </a:t>
            </a:r>
            <a:r>
              <a:rPr lang="en-US" dirty="0" err="1"/>
              <a:t>Sigfox</a:t>
            </a:r>
            <a:r>
              <a:rPr lang="en-US" dirty="0"/>
              <a:t>, 6LoWPAN (868MHz), 3G/GPRS</a:t>
            </a:r>
          </a:p>
          <a:p>
            <a:r>
              <a:rPr lang="en-US" dirty="0"/>
              <a:t>Medium range</a:t>
            </a:r>
          </a:p>
          <a:p>
            <a:pPr lvl="1"/>
            <a:r>
              <a:rPr lang="en-US" dirty="0" err="1"/>
              <a:t>ZigBee</a:t>
            </a:r>
            <a:r>
              <a:rPr lang="en-US" dirty="0"/>
              <a:t>, </a:t>
            </a:r>
            <a:r>
              <a:rPr lang="en-US" dirty="0" err="1"/>
              <a:t>WiFi</a:t>
            </a:r>
            <a:endParaRPr lang="en-US" dirty="0"/>
          </a:p>
          <a:p>
            <a:r>
              <a:rPr lang="en-US" dirty="0"/>
              <a:t>Short range</a:t>
            </a:r>
          </a:p>
          <a:p>
            <a:pPr lvl="1"/>
            <a:r>
              <a:rPr lang="en-US" dirty="0"/>
              <a:t>Bluetooth 4.0/BLE, NFC/</a:t>
            </a:r>
            <a:r>
              <a:rPr lang="en-US" dirty="0" err="1"/>
              <a:t>RFiD</a:t>
            </a:r>
            <a:endParaRPr lang="en-US" dirty="0"/>
          </a:p>
          <a:p>
            <a:r>
              <a:rPr lang="en-US" dirty="0"/>
              <a:t>Wired</a:t>
            </a:r>
          </a:p>
          <a:p>
            <a:pPr lvl="1"/>
            <a:r>
              <a:rPr lang="en-US" dirty="0"/>
              <a:t>Ethernet, RS-485, 4-20 mA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995" y="1532816"/>
            <a:ext cx="1787553" cy="178755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6196" y="4887105"/>
            <a:ext cx="843280" cy="128499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7205" y="5110294"/>
            <a:ext cx="938187" cy="93818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9802" y="3849015"/>
            <a:ext cx="2099969" cy="1345293"/>
          </a:xfrm>
          <a:prstGeom prst="rect">
            <a:avLst/>
          </a:prstGeom>
        </p:spPr>
      </p:pic>
      <p:sp>
        <p:nvSpPr>
          <p:cNvPr id="11" name="TextBox 10"/>
          <p:cNvSpPr txBox="1"/>
          <p:nvPr/>
        </p:nvSpPr>
        <p:spPr>
          <a:xfrm>
            <a:off x="6243144" y="6286571"/>
            <a:ext cx="5970401" cy="153888"/>
          </a:xfrm>
          <a:prstGeom prst="rect">
            <a:avLst/>
          </a:prstGeom>
          <a:noFill/>
        </p:spPr>
        <p:txBody>
          <a:bodyPr wrap="square" lIns="0" tIns="0" rIns="0" bIns="0" rtlCol="0">
            <a:spAutoFit/>
          </a:bodyPr>
          <a:lstStyle/>
          <a:p>
            <a:r>
              <a:rPr lang="en-US" sz="1000" dirty="0"/>
              <a:t>Source: http://hitlistsofts.blogspot.bg/2015/05/difference-between-gsm-gprs-edge-3g.html</a:t>
            </a:r>
          </a:p>
        </p:txBody>
      </p:sp>
    </p:spTree>
    <p:extLst>
      <p:ext uri="{BB962C8B-B14F-4D97-AF65-F5344CB8AC3E}">
        <p14:creationId xmlns:p14="http://schemas.microsoft.com/office/powerpoint/2010/main" val="54516167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Teachers</a:t>
            </a:r>
          </a:p>
        </p:txBody>
      </p:sp>
      <p:sp>
        <p:nvSpPr>
          <p:cNvPr id="4" name="Text Placeholder 3"/>
          <p:cNvSpPr>
            <a:spLocks noGrp="1"/>
          </p:cNvSpPr>
          <p:nvPr>
            <p:ph type="body" sz="quarter" idx="10"/>
          </p:nvPr>
        </p:nvSpPr>
        <p:spPr>
          <a:xfrm>
            <a:off x="324000" y="1532816"/>
            <a:ext cx="6281752" cy="4392043"/>
          </a:xfrm>
        </p:spPr>
        <p:txBody>
          <a:bodyPr/>
          <a:lstStyle/>
          <a:p>
            <a:r>
              <a:rPr lang="en-US" dirty="0"/>
              <a:t>SAP Labs</a:t>
            </a:r>
          </a:p>
          <a:p>
            <a:pPr lvl="1"/>
            <a:r>
              <a:rPr lang="en-US" dirty="0"/>
              <a:t>Pavel Genevski</a:t>
            </a:r>
          </a:p>
          <a:p>
            <a:pPr lvl="1"/>
            <a:r>
              <a:rPr lang="en-US" dirty="0"/>
              <a:t>Vladimir Savchenko</a:t>
            </a:r>
          </a:p>
          <a:p>
            <a:pPr lvl="1"/>
            <a:r>
              <a:rPr lang="en-US" dirty="0"/>
              <a:t>Hristo Kirilov</a:t>
            </a:r>
          </a:p>
          <a:p>
            <a:pPr lvl="1"/>
            <a:r>
              <a:rPr lang="en-US" dirty="0"/>
              <a:t>Vladimir Nachev</a:t>
            </a:r>
          </a:p>
          <a:p>
            <a:endParaRPr lang="en-US" dirty="0"/>
          </a:p>
          <a:p>
            <a:r>
              <a:rPr lang="en-US" dirty="0"/>
              <a:t>FMI</a:t>
            </a:r>
          </a:p>
          <a:p>
            <a:pPr lvl="1"/>
            <a:r>
              <a:rPr lang="en-US" dirty="0" err="1"/>
              <a:t>Trayan</a:t>
            </a:r>
            <a:r>
              <a:rPr lang="en-US" dirty="0"/>
              <a:t> Iliev</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005" y="1391271"/>
            <a:ext cx="1891922" cy="1891922"/>
          </a:xfrm>
          <a:prstGeom prst="rect">
            <a:avLst/>
          </a:prstGeom>
        </p:spPr>
      </p:pic>
      <p:pic>
        <p:nvPicPr>
          <p:cNvPr id="3" name="Picture 2"/>
          <p:cNvPicPr>
            <a:picLocks noChangeAspect="1"/>
          </p:cNvPicPr>
          <p:nvPr/>
        </p:nvPicPr>
        <p:blipFill>
          <a:blip r:embed="rId4"/>
          <a:stretch>
            <a:fillRect/>
          </a:stretch>
        </p:blipFill>
        <p:spPr>
          <a:xfrm>
            <a:off x="8626555" y="1235961"/>
            <a:ext cx="1343850" cy="1891922"/>
          </a:xfrm>
          <a:prstGeom prst="rect">
            <a:avLst/>
          </a:prstGeom>
        </p:spPr>
      </p:pic>
      <p:pic>
        <p:nvPicPr>
          <p:cNvPr id="5" name="Picture 4"/>
          <p:cNvPicPr>
            <a:picLocks noChangeAspect="1"/>
          </p:cNvPicPr>
          <p:nvPr/>
        </p:nvPicPr>
        <p:blipFill>
          <a:blip r:embed="rId5"/>
          <a:stretch>
            <a:fillRect/>
          </a:stretch>
        </p:blipFill>
        <p:spPr>
          <a:xfrm>
            <a:off x="4506564" y="4326062"/>
            <a:ext cx="2051363" cy="2051363"/>
          </a:xfrm>
          <a:prstGeom prst="rect">
            <a:avLst/>
          </a:prstGeom>
        </p:spPr>
      </p:pic>
      <p:pic>
        <p:nvPicPr>
          <p:cNvPr id="6" name="Picture 5"/>
          <p:cNvPicPr>
            <a:picLocks noChangeAspect="1"/>
          </p:cNvPicPr>
          <p:nvPr/>
        </p:nvPicPr>
        <p:blipFill>
          <a:blip r:embed="rId6"/>
          <a:stretch>
            <a:fillRect/>
          </a:stretch>
        </p:blipFill>
        <p:spPr>
          <a:xfrm>
            <a:off x="10219149" y="2949757"/>
            <a:ext cx="1558159" cy="1558159"/>
          </a:xfrm>
          <a:prstGeom prst="rect">
            <a:avLst/>
          </a:prstGeom>
        </p:spPr>
      </p:pic>
      <p:pic>
        <p:nvPicPr>
          <p:cNvPr id="7" name="Picture 6"/>
          <p:cNvPicPr>
            <a:picLocks noChangeAspect="1"/>
          </p:cNvPicPr>
          <p:nvPr/>
        </p:nvPicPr>
        <p:blipFill>
          <a:blip r:embed="rId7"/>
          <a:stretch>
            <a:fillRect/>
          </a:stretch>
        </p:blipFill>
        <p:spPr>
          <a:xfrm>
            <a:off x="6741989" y="2910926"/>
            <a:ext cx="1635822" cy="1635822"/>
          </a:xfrm>
          <a:prstGeom prst="rect">
            <a:avLst/>
          </a:prstGeom>
        </p:spPr>
      </p:pic>
    </p:spTree>
    <p:extLst>
      <p:ext uri="{BB962C8B-B14F-4D97-AF65-F5344CB8AC3E}">
        <p14:creationId xmlns:p14="http://schemas.microsoft.com/office/powerpoint/2010/main" val="398477974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Connectivity (application)</a:t>
            </a:r>
          </a:p>
        </p:txBody>
      </p:sp>
      <p:sp>
        <p:nvSpPr>
          <p:cNvPr id="4" name="Text Placeholder 3"/>
          <p:cNvSpPr>
            <a:spLocks noGrp="1"/>
          </p:cNvSpPr>
          <p:nvPr>
            <p:ph type="body" sz="quarter" idx="10"/>
          </p:nvPr>
        </p:nvSpPr>
        <p:spPr>
          <a:xfrm>
            <a:off x="324000" y="1532816"/>
            <a:ext cx="11545200" cy="4392043"/>
          </a:xfrm>
        </p:spPr>
        <p:txBody>
          <a:bodyPr/>
          <a:lstStyle/>
          <a:p>
            <a:r>
              <a:rPr lang="en-US" dirty="0"/>
              <a:t>HTTP (REST)</a:t>
            </a:r>
          </a:p>
          <a:p>
            <a:r>
              <a:rPr lang="en-US" dirty="0" err="1"/>
              <a:t>CoAP</a:t>
            </a:r>
            <a:endParaRPr lang="en-US" dirty="0"/>
          </a:p>
          <a:p>
            <a:pPr lvl="1"/>
            <a:r>
              <a:rPr lang="en-US" dirty="0"/>
              <a:t>Stripped down, datagram based HTTP over UDP/SMS …</a:t>
            </a:r>
          </a:p>
          <a:p>
            <a:pPr lvl="1"/>
            <a:r>
              <a:rPr lang="en-US" dirty="0"/>
              <a:t>Goal: Interop with the web</a:t>
            </a:r>
          </a:p>
          <a:p>
            <a:r>
              <a:rPr lang="en-US" dirty="0"/>
              <a:t>MQTT</a:t>
            </a:r>
          </a:p>
          <a:p>
            <a:pPr lvl="1"/>
            <a:r>
              <a:rPr lang="en-US" dirty="0"/>
              <a:t>Open standard, Client/server (broker), pub/sub</a:t>
            </a:r>
          </a:p>
          <a:p>
            <a:pPr lvl="1"/>
            <a:r>
              <a:rPr lang="en-US" dirty="0"/>
              <a:t>SSL/TLS, user/pass </a:t>
            </a:r>
            <a:r>
              <a:rPr lang="en-US" dirty="0" err="1"/>
              <a:t>auth</a:t>
            </a:r>
            <a:endParaRPr lang="en-US" dirty="0"/>
          </a:p>
          <a:p>
            <a:r>
              <a:rPr lang="en-US" dirty="0"/>
              <a:t>Many others: IRC, XMPP, AMQP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3526" y="1645934"/>
            <a:ext cx="2971428" cy="777143"/>
          </a:xfrm>
          <a:prstGeom prst="rect">
            <a:avLst/>
          </a:prstGeom>
        </p:spPr>
      </p:pic>
      <p:sp>
        <p:nvSpPr>
          <p:cNvPr id="11" name="TextBox 10"/>
          <p:cNvSpPr txBox="1"/>
          <p:nvPr/>
        </p:nvSpPr>
        <p:spPr>
          <a:xfrm>
            <a:off x="7310351" y="3107637"/>
            <a:ext cx="1965960" cy="83099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5400" kern="0" dirty="0" err="1">
                <a:ea typeface="Arial Unicode MS" pitchFamily="34" charset="-128"/>
                <a:cs typeface="Arial Unicode MS" pitchFamily="34" charset="-128"/>
              </a:rPr>
              <a:t>CoAP</a:t>
            </a:r>
            <a:endParaRPr lang="en-US" sz="5400" kern="0" dirty="0">
              <a:ea typeface="Arial Unicode MS" pitchFamily="34" charset="-128"/>
              <a:cs typeface="Arial Unicode MS" pitchFamily="34" charset="-128"/>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2024" y="4388283"/>
            <a:ext cx="1852930" cy="1536576"/>
          </a:xfrm>
          <a:prstGeom prst="rect">
            <a:avLst/>
          </a:prstGeom>
        </p:spPr>
      </p:pic>
    </p:spTree>
    <p:extLst>
      <p:ext uri="{BB962C8B-B14F-4D97-AF65-F5344CB8AC3E}">
        <p14:creationId xmlns:p14="http://schemas.microsoft.com/office/powerpoint/2010/main" val="157850544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management and analytics</a:t>
            </a:r>
          </a:p>
        </p:txBody>
      </p:sp>
      <p:sp>
        <p:nvSpPr>
          <p:cNvPr id="4" name="Text Placeholder 3"/>
          <p:cNvSpPr>
            <a:spLocks noGrp="1"/>
          </p:cNvSpPr>
          <p:nvPr>
            <p:ph type="body" sz="quarter" idx="10"/>
          </p:nvPr>
        </p:nvSpPr>
        <p:spPr>
          <a:xfrm>
            <a:off x="324000" y="1532816"/>
            <a:ext cx="6610200" cy="4392043"/>
          </a:xfrm>
        </p:spPr>
        <p:txBody>
          <a:bodyPr/>
          <a:lstStyle/>
          <a:p>
            <a:r>
              <a:rPr lang="en-US" dirty="0"/>
              <a:t>Data ingestion</a:t>
            </a:r>
          </a:p>
          <a:p>
            <a:pPr lvl="1"/>
            <a:r>
              <a:rPr lang="en-US" dirty="0"/>
              <a:t>Edge processing, batching &amp; compression</a:t>
            </a:r>
          </a:p>
          <a:p>
            <a:pPr lvl="1"/>
            <a:r>
              <a:rPr lang="en-US" dirty="0"/>
              <a:t>Data ingestion: Kafka, HDFS, Cassandra …</a:t>
            </a:r>
          </a:p>
          <a:p>
            <a:r>
              <a:rPr lang="en-US" dirty="0"/>
              <a:t>Analytics</a:t>
            </a:r>
          </a:p>
          <a:p>
            <a:pPr lvl="1"/>
            <a:r>
              <a:rPr lang="en-US" dirty="0"/>
              <a:t>Spark/Hadoop, Python</a:t>
            </a:r>
          </a:p>
          <a:p>
            <a:pPr lvl="1"/>
            <a:r>
              <a:rPr lang="en-US" dirty="0" err="1"/>
              <a:t>Keras</a:t>
            </a:r>
            <a:r>
              <a:rPr lang="en-US" dirty="0"/>
              <a:t>, </a:t>
            </a:r>
            <a:r>
              <a:rPr lang="en-US" dirty="0" err="1"/>
              <a:t>Theano</a:t>
            </a:r>
            <a:r>
              <a:rPr lang="en-US" dirty="0"/>
              <a:t>, </a:t>
            </a:r>
            <a:r>
              <a:rPr lang="en-US" dirty="0" err="1"/>
              <a:t>TensorFlow</a:t>
            </a:r>
            <a:r>
              <a:rPr lang="en-US" dirty="0"/>
              <a:t> …</a:t>
            </a:r>
          </a:p>
          <a:p>
            <a:r>
              <a:rPr lang="en-US" dirty="0"/>
              <a:t>Visualization</a:t>
            </a:r>
          </a:p>
          <a:p>
            <a:pPr lvl="1"/>
            <a:r>
              <a:rPr lang="en-US" dirty="0" err="1"/>
              <a:t>Matplotlib</a:t>
            </a:r>
            <a:endParaRPr lang="en-US" dirty="0"/>
          </a:p>
          <a:p>
            <a:pPr lvl="1"/>
            <a:r>
              <a:rPr lang="en-US" dirty="0"/>
              <a:t>D3 + plugins (e.g. c3js)</a:t>
            </a:r>
          </a:p>
          <a:p>
            <a:pPr lvl="1"/>
            <a:r>
              <a:rPr lang="en-US" dirty="0" err="1"/>
              <a:t>Dygraphs</a:t>
            </a:r>
            <a:r>
              <a:rPr lang="en-US" dirty="0"/>
              <a:t>, </a:t>
            </a:r>
            <a:r>
              <a:rPr lang="en-US" dirty="0" err="1"/>
              <a:t>Flot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8611" y="1532816"/>
            <a:ext cx="2370589" cy="120285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6163" y="3119714"/>
            <a:ext cx="5993037" cy="3066341"/>
          </a:xfrm>
          <a:prstGeom prst="rect">
            <a:avLst/>
          </a:prstGeom>
        </p:spPr>
      </p:pic>
      <p:pic>
        <p:nvPicPr>
          <p:cNvPr id="7" name="Picture 6"/>
          <p:cNvPicPr>
            <a:picLocks noChangeAspect="1"/>
          </p:cNvPicPr>
          <p:nvPr/>
        </p:nvPicPr>
        <p:blipFill>
          <a:blip r:embed="rId5"/>
          <a:stretch>
            <a:fillRect/>
          </a:stretch>
        </p:blipFill>
        <p:spPr>
          <a:xfrm>
            <a:off x="6096600" y="1444396"/>
            <a:ext cx="3001580" cy="1379693"/>
          </a:xfrm>
          <a:prstGeom prst="rect">
            <a:avLst/>
          </a:prstGeom>
        </p:spPr>
      </p:pic>
      <p:pic>
        <p:nvPicPr>
          <p:cNvPr id="9" name="Picture 8"/>
          <p:cNvPicPr>
            <a:picLocks noChangeAspect="1"/>
          </p:cNvPicPr>
          <p:nvPr/>
        </p:nvPicPr>
        <p:blipFill>
          <a:blip r:embed="rId6"/>
          <a:stretch>
            <a:fillRect/>
          </a:stretch>
        </p:blipFill>
        <p:spPr>
          <a:xfrm>
            <a:off x="6808226" y="645362"/>
            <a:ext cx="4128909" cy="1006817"/>
          </a:xfrm>
          <a:prstGeom prst="rect">
            <a:avLst/>
          </a:prstGeom>
        </p:spPr>
      </p:pic>
    </p:spTree>
    <p:extLst>
      <p:ext uri="{BB962C8B-B14F-4D97-AF65-F5344CB8AC3E}">
        <p14:creationId xmlns:p14="http://schemas.microsoft.com/office/powerpoint/2010/main" val="426824369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00" y="1298792"/>
            <a:ext cx="11545200" cy="5178208"/>
          </a:xfrm>
          <a:prstGeom prst="rect">
            <a:avLst/>
          </a:prstGeom>
        </p:spPr>
      </p:pic>
      <p:sp>
        <p:nvSpPr>
          <p:cNvPr id="4" name="TextBox 3"/>
          <p:cNvSpPr txBox="1"/>
          <p:nvPr/>
        </p:nvSpPr>
        <p:spPr>
          <a:xfrm>
            <a:off x="5400237" y="6323112"/>
            <a:ext cx="6794938" cy="15388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000" kern="0" dirty="0">
                <a:solidFill>
                  <a:schemeClr val="bg1"/>
                </a:solidFill>
                <a:ea typeface="Arial Unicode MS" pitchFamily="34" charset="-128"/>
                <a:cs typeface="Arial Unicode MS" pitchFamily="34" charset="-128"/>
              </a:rPr>
              <a:t>http://1.bp.blogspot.com/-1EN9zxdS6PQ/UKJSChMxu9I/AAAAAAAABEk/wheTrU34TBU/s640/I+am+Hacker.jpg</a:t>
            </a:r>
            <a:endParaRPr lang="en-US" sz="1000" kern="0" dirty="0">
              <a:solidFill>
                <a:schemeClr val="bg1"/>
              </a:solidFill>
              <a:ea typeface="Arial Unicode MS" pitchFamily="34" charset="-128"/>
              <a:cs typeface="Arial Unicode MS" pitchFamily="34" charset="-128"/>
            </a:endParaRPr>
          </a:p>
        </p:txBody>
      </p:sp>
    </p:spTree>
    <p:extLst>
      <p:ext uri="{BB962C8B-B14F-4D97-AF65-F5344CB8AC3E}">
        <p14:creationId xmlns:p14="http://schemas.microsoft.com/office/powerpoint/2010/main" val="325933018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Who’s the hacker?</a:t>
            </a:r>
          </a:p>
        </p:txBody>
      </p:sp>
      <p:sp>
        <p:nvSpPr>
          <p:cNvPr id="4" name="Text Placeholder 3"/>
          <p:cNvSpPr>
            <a:spLocks noGrp="1"/>
          </p:cNvSpPr>
          <p:nvPr>
            <p:ph type="body" sz="quarter" idx="11"/>
          </p:nvPr>
        </p:nvSpPr>
        <p:spPr/>
        <p:txBody>
          <a:bodyPr/>
          <a:lstStyle/>
          <a:p>
            <a:r>
              <a:rPr lang="en-US" dirty="0"/>
              <a:t>Motivation</a:t>
            </a:r>
          </a:p>
          <a:p>
            <a:pPr lvl="1"/>
            <a:r>
              <a:rPr lang="en-US" dirty="0"/>
              <a:t>Emotion</a:t>
            </a:r>
          </a:p>
          <a:p>
            <a:pPr lvl="1"/>
            <a:r>
              <a:rPr lang="en-US" dirty="0"/>
              <a:t>Profit</a:t>
            </a:r>
          </a:p>
          <a:p>
            <a:pPr lvl="1"/>
            <a:r>
              <a:rPr lang="en-US" dirty="0"/>
              <a:t>Scientific interest</a:t>
            </a:r>
          </a:p>
          <a:p>
            <a:pPr lvl="1"/>
            <a:endParaRPr lang="en-US" dirty="0"/>
          </a:p>
          <a:p>
            <a:pPr lvl="0"/>
            <a:r>
              <a:rPr lang="en-US" dirty="0"/>
              <a:t>Black hats vs White hats</a:t>
            </a:r>
            <a:endParaRPr lang="bg-BG" dirty="0"/>
          </a:p>
          <a:p>
            <a:pPr lvl="1"/>
            <a:r>
              <a:rPr lang="en-US" dirty="0"/>
              <a:t>Damage</a:t>
            </a:r>
          </a:p>
          <a:p>
            <a:pPr lvl="1"/>
            <a:r>
              <a:rPr lang="en-US" dirty="0"/>
              <a:t>Money flow</a:t>
            </a:r>
          </a:p>
          <a:p>
            <a:pPr lvl="1"/>
            <a:r>
              <a:rPr lang="en-US" dirty="0"/>
              <a:t>Breaking the law?</a:t>
            </a:r>
          </a:p>
          <a:p>
            <a:pPr lvl="0"/>
            <a:endParaRPr lang="en-US" dirty="0"/>
          </a:p>
          <a:p>
            <a:pPr lvl="0"/>
            <a:endParaRPr lang="en-US" dirty="0"/>
          </a:p>
          <a:p>
            <a:pPr lvl="0"/>
            <a:endParaRPr lang="en-US" dirty="0"/>
          </a:p>
        </p:txBody>
      </p:sp>
      <p:cxnSp>
        <p:nvCxnSpPr>
          <p:cNvPr id="7" name="Straight Arrow Connector 6"/>
          <p:cNvCxnSpPr/>
          <p:nvPr/>
        </p:nvCxnSpPr>
        <p:spPr>
          <a:xfrm flipV="1">
            <a:off x="4892290" y="6093113"/>
            <a:ext cx="6794019" cy="5137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4862946" y="1504100"/>
            <a:ext cx="29344" cy="464039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190420" y="1692392"/>
            <a:ext cx="123305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Cyber war</a:t>
            </a:r>
          </a:p>
        </p:txBody>
      </p:sp>
      <p:sp>
        <p:nvSpPr>
          <p:cNvPr id="13" name="TextBox 12"/>
          <p:cNvSpPr txBox="1"/>
          <p:nvPr/>
        </p:nvSpPr>
        <p:spPr>
          <a:xfrm rot="16200000">
            <a:off x="3614859" y="2377786"/>
            <a:ext cx="2074810"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Invested resources</a:t>
            </a:r>
          </a:p>
        </p:txBody>
      </p:sp>
      <p:sp>
        <p:nvSpPr>
          <p:cNvPr id="14" name="TextBox 13"/>
          <p:cNvSpPr txBox="1"/>
          <p:nvPr/>
        </p:nvSpPr>
        <p:spPr>
          <a:xfrm>
            <a:off x="10044544" y="6170567"/>
            <a:ext cx="1893928"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Expected profit</a:t>
            </a:r>
          </a:p>
        </p:txBody>
      </p:sp>
      <p:sp>
        <p:nvSpPr>
          <p:cNvPr id="15" name="TextBox 14"/>
          <p:cNvSpPr txBox="1"/>
          <p:nvPr/>
        </p:nvSpPr>
        <p:spPr>
          <a:xfrm>
            <a:off x="5160818" y="5816113"/>
            <a:ext cx="1316181"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Wannabes</a:t>
            </a:r>
          </a:p>
        </p:txBody>
      </p:sp>
      <p:sp>
        <p:nvSpPr>
          <p:cNvPr id="16" name="TextBox 15"/>
          <p:cNvSpPr txBox="1"/>
          <p:nvPr/>
        </p:nvSpPr>
        <p:spPr>
          <a:xfrm>
            <a:off x="8764303" y="5539114"/>
            <a:ext cx="1784919"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dirty="0"/>
              <a:t>Spammers</a:t>
            </a:r>
            <a:endParaRPr lang="en-US" sz="1800" b="1" kern="0" dirty="0">
              <a:ea typeface="Arial Unicode MS" pitchFamily="34" charset="-128"/>
              <a:cs typeface="Arial Unicode MS" pitchFamily="34" charset="-128"/>
            </a:endParaRPr>
          </a:p>
        </p:txBody>
      </p:sp>
      <p:sp>
        <p:nvSpPr>
          <p:cNvPr id="22" name="TextBox 21"/>
          <p:cNvSpPr txBox="1"/>
          <p:nvPr/>
        </p:nvSpPr>
        <p:spPr>
          <a:xfrm rot="19010713">
            <a:off x="5976333" y="4513785"/>
            <a:ext cx="245225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dirty="0"/>
              <a:t>Security researchers</a:t>
            </a:r>
            <a:endParaRPr lang="en-US" sz="1800" b="1" kern="0" dirty="0">
              <a:ea typeface="Arial Unicode MS" pitchFamily="34" charset="-128"/>
              <a:cs typeface="Arial Unicode MS" pitchFamily="34" charset="-128"/>
            </a:endParaRPr>
          </a:p>
        </p:txBody>
      </p:sp>
      <p:sp>
        <p:nvSpPr>
          <p:cNvPr id="23" name="TextBox 22"/>
          <p:cNvSpPr txBox="1"/>
          <p:nvPr/>
        </p:nvSpPr>
        <p:spPr>
          <a:xfrm>
            <a:off x="8296971" y="3431464"/>
            <a:ext cx="2459181"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dirty="0">
                <a:ea typeface="Arial Unicode MS" pitchFamily="34" charset="-128"/>
                <a:cs typeface="Arial Unicode MS" pitchFamily="34" charset="-128"/>
              </a:rPr>
              <a:t>Industrial espionage</a:t>
            </a:r>
          </a:p>
        </p:txBody>
      </p:sp>
      <p:sp>
        <p:nvSpPr>
          <p:cNvPr id="24" name="TextBox 23"/>
          <p:cNvSpPr txBox="1"/>
          <p:nvPr/>
        </p:nvSpPr>
        <p:spPr>
          <a:xfrm>
            <a:off x="8630970" y="2474014"/>
            <a:ext cx="2785910" cy="63094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dirty="0"/>
              <a:t>Governments espionage</a:t>
            </a:r>
          </a:p>
          <a:p>
            <a:pPr fontAlgn="base">
              <a:spcBef>
                <a:spcPts val="600"/>
              </a:spcBef>
              <a:spcAft>
                <a:spcPct val="0"/>
              </a:spcAft>
              <a:buClr>
                <a:srgbClr val="F0AB00"/>
              </a:buClr>
              <a:buSzPct val="80000"/>
            </a:pPr>
            <a:endParaRPr lang="en-US" sz="1800" b="1" kern="0" dirty="0" err="1">
              <a:ea typeface="Arial Unicode MS" pitchFamily="34" charset="-128"/>
              <a:cs typeface="Arial Unicode MS" pitchFamily="34" charset="-128"/>
            </a:endParaRPr>
          </a:p>
        </p:txBody>
      </p:sp>
      <p:sp>
        <p:nvSpPr>
          <p:cNvPr id="17" name="TextBox 16"/>
          <p:cNvSpPr txBox="1"/>
          <p:nvPr/>
        </p:nvSpPr>
        <p:spPr>
          <a:xfrm>
            <a:off x="6979384" y="5314959"/>
            <a:ext cx="1784919"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dirty="0"/>
              <a:t>Competitors</a:t>
            </a:r>
            <a:endParaRPr lang="en-US" sz="1800" b="1"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44322800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4" name="Text Placeholder 3"/>
          <p:cNvSpPr>
            <a:spLocks noGrp="1"/>
          </p:cNvSpPr>
          <p:nvPr>
            <p:ph type="body" sz="quarter" idx="11"/>
          </p:nvPr>
        </p:nvSpPr>
        <p:spPr/>
        <p:txBody>
          <a:bodyPr/>
          <a:lstStyle/>
          <a:p>
            <a:pPr lvl="0"/>
            <a:r>
              <a:rPr lang="en-US" dirty="0"/>
              <a:t>No silver bullet</a:t>
            </a:r>
          </a:p>
          <a:p>
            <a:pPr lvl="0"/>
            <a:r>
              <a:rPr lang="en-US" dirty="0"/>
              <a:t>Balance between risks and profits</a:t>
            </a:r>
          </a:p>
          <a:p>
            <a:pPr lvl="0"/>
            <a:r>
              <a:rPr lang="en-US" dirty="0"/>
              <a:t>Learn from the others’ mistakes</a:t>
            </a:r>
          </a:p>
          <a:p>
            <a:pPr lvl="0"/>
            <a:r>
              <a:rPr lang="en-US" dirty="0"/>
              <a:t>Plan countermeasures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5276" y="1558678"/>
            <a:ext cx="6213924" cy="4660443"/>
          </a:xfrm>
          <a:prstGeom prst="rect">
            <a:avLst/>
          </a:prstGeom>
        </p:spPr>
      </p:pic>
      <p:sp>
        <p:nvSpPr>
          <p:cNvPr id="5" name="TextBox 4"/>
          <p:cNvSpPr txBox="1"/>
          <p:nvPr/>
        </p:nvSpPr>
        <p:spPr>
          <a:xfrm>
            <a:off x="359764" y="6273701"/>
            <a:ext cx="5501390" cy="261610"/>
          </a:xfrm>
          <a:prstGeom prst="rect">
            <a:avLst/>
          </a:prstGeom>
          <a:noFill/>
        </p:spPr>
        <p:txBody>
          <a:bodyPr wrap="square" rtlCol="0">
            <a:spAutoFit/>
          </a:bodyPr>
          <a:lstStyle/>
          <a:p>
            <a:r>
              <a:rPr lang="en-US" sz="1050" dirty="0"/>
              <a:t>Source: https://www.youtube.com/watch?v=WyM2r-ixDvg</a:t>
            </a:r>
          </a:p>
        </p:txBody>
      </p:sp>
    </p:spTree>
    <p:extLst>
      <p:ext uri="{BB962C8B-B14F-4D97-AF65-F5344CB8AC3E}">
        <p14:creationId xmlns:p14="http://schemas.microsoft.com/office/powerpoint/2010/main" val="151646107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Showcase: Self aiming, social rifle …</a:t>
            </a:r>
            <a:endParaRPr lang="en-US" sz="2400" b="0" dirty="0"/>
          </a:p>
        </p:txBody>
      </p:sp>
      <p:sp>
        <p:nvSpPr>
          <p:cNvPr id="4" name="Text Placeholder 3"/>
          <p:cNvSpPr>
            <a:spLocks noGrp="1"/>
          </p:cNvSpPr>
          <p:nvPr>
            <p:ph type="body" sz="quarter" idx="10"/>
          </p:nvPr>
        </p:nvSpPr>
        <p:spPr>
          <a:xfrm>
            <a:off x="324000" y="1691078"/>
            <a:ext cx="5333850" cy="4392043"/>
          </a:xfrm>
        </p:spPr>
        <p:txBody>
          <a:bodyPr/>
          <a:lstStyle/>
          <a:p>
            <a:r>
              <a:rPr lang="en-US" dirty="0"/>
              <a:t>Hackers: </a:t>
            </a:r>
            <a:r>
              <a:rPr lang="en-US" b="0" dirty="0" err="1"/>
              <a:t>Runa</a:t>
            </a:r>
            <a:r>
              <a:rPr lang="en-US" b="0" dirty="0"/>
              <a:t> </a:t>
            </a:r>
            <a:r>
              <a:rPr lang="en-US" b="0" dirty="0" err="1"/>
              <a:t>Sandvik</a:t>
            </a:r>
            <a:r>
              <a:rPr lang="en-US" b="0" dirty="0"/>
              <a:t> &amp; Michael Auger</a:t>
            </a:r>
          </a:p>
          <a:p>
            <a:r>
              <a:rPr lang="en-US" dirty="0"/>
              <a:t>Target: </a:t>
            </a:r>
            <a:r>
              <a:rPr lang="en-US" b="0" dirty="0"/>
              <a:t>2013</a:t>
            </a:r>
            <a:r>
              <a:rPr lang="en-US" dirty="0"/>
              <a:t> </a:t>
            </a:r>
            <a:r>
              <a:rPr lang="en-US" b="0" dirty="0" err="1"/>
              <a:t>TrackingPoint</a:t>
            </a:r>
            <a:r>
              <a:rPr lang="en-US" b="0" dirty="0"/>
              <a:t> TP750 </a:t>
            </a:r>
            <a:r>
              <a:rPr lang="en-US" b="0" dirty="0" err="1"/>
              <a:t>WiFi</a:t>
            </a:r>
            <a:r>
              <a:rPr lang="en-US" b="0" dirty="0"/>
              <a:t> rifle</a:t>
            </a:r>
          </a:p>
          <a:p>
            <a:r>
              <a:rPr lang="en-US" dirty="0"/>
              <a:t>Payload: </a:t>
            </a:r>
          </a:p>
          <a:p>
            <a:pPr lvl="1"/>
            <a:r>
              <a:rPr lang="en-US" b="0" dirty="0"/>
              <a:t>Detune scope (</a:t>
            </a:r>
            <a:r>
              <a:rPr lang="en-US" b="0" dirty="0" err="1"/>
              <a:t>e.g</a:t>
            </a:r>
            <a:r>
              <a:rPr lang="en-US" b="0" dirty="0"/>
              <a:t> shoot wrong target)</a:t>
            </a:r>
          </a:p>
          <a:p>
            <a:pPr lvl="1"/>
            <a:r>
              <a:rPr lang="en-US" b="0" dirty="0" err="1"/>
              <a:t>DoS</a:t>
            </a:r>
            <a:r>
              <a:rPr lang="en-US" b="0" dirty="0"/>
              <a:t> the entire scope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73" y="4224223"/>
            <a:ext cx="4922703" cy="185889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2439" y="1394582"/>
            <a:ext cx="5006761" cy="3759622"/>
          </a:xfrm>
          <a:prstGeom prst="rect">
            <a:avLst/>
          </a:prstGeom>
        </p:spPr>
      </p:pic>
      <p:sp>
        <p:nvSpPr>
          <p:cNvPr id="8" name="TextBox 7"/>
          <p:cNvSpPr txBox="1"/>
          <p:nvPr/>
        </p:nvSpPr>
        <p:spPr>
          <a:xfrm>
            <a:off x="359764" y="6273701"/>
            <a:ext cx="5501390" cy="253916"/>
          </a:xfrm>
          <a:prstGeom prst="rect">
            <a:avLst/>
          </a:prstGeom>
          <a:noFill/>
        </p:spPr>
        <p:txBody>
          <a:bodyPr wrap="square" rtlCol="0">
            <a:spAutoFit/>
          </a:bodyPr>
          <a:lstStyle/>
          <a:p>
            <a:r>
              <a:rPr lang="en-US" sz="1050" dirty="0"/>
              <a:t>Source: http://adrenaline.uol.com.br/files/upload/noticias/2015/07/mateus/sniper-pc_2.jpg</a:t>
            </a:r>
          </a:p>
        </p:txBody>
      </p:sp>
    </p:spTree>
    <p:extLst>
      <p:ext uri="{BB962C8B-B14F-4D97-AF65-F5344CB8AC3E}">
        <p14:creationId xmlns:p14="http://schemas.microsoft.com/office/powerpoint/2010/main" val="333980158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Hacks</a:t>
            </a:r>
            <a:endParaRPr lang="en-US" sz="2400" b="0" dirty="0"/>
          </a:p>
        </p:txBody>
      </p:sp>
      <p:sp>
        <p:nvSpPr>
          <p:cNvPr id="4" name="Text Placeholder 3"/>
          <p:cNvSpPr>
            <a:spLocks noGrp="1"/>
          </p:cNvSpPr>
          <p:nvPr>
            <p:ph type="body" sz="quarter" idx="10"/>
          </p:nvPr>
        </p:nvSpPr>
        <p:spPr>
          <a:xfrm>
            <a:off x="324000" y="1691078"/>
            <a:ext cx="11545200" cy="4392043"/>
          </a:xfrm>
        </p:spPr>
        <p:txBody>
          <a:bodyPr/>
          <a:lstStyle/>
          <a:p>
            <a:r>
              <a:rPr lang="en-US" dirty="0" err="1"/>
              <a:t>WiFi</a:t>
            </a:r>
            <a:r>
              <a:rPr lang="en-US" dirty="0"/>
              <a:t> hotspot</a:t>
            </a:r>
          </a:p>
          <a:p>
            <a:pPr lvl="1"/>
            <a:r>
              <a:rPr lang="en-US" dirty="0"/>
              <a:t>WPA2 key is guessable and can’t be changed</a:t>
            </a:r>
          </a:p>
          <a:p>
            <a:r>
              <a:rPr lang="en-US" dirty="0"/>
              <a:t>Mobile API (tune ammo weight etc. )</a:t>
            </a:r>
          </a:p>
          <a:p>
            <a:pPr lvl="1"/>
            <a:r>
              <a:rPr lang="en-US" b="1" dirty="0"/>
              <a:t>“Secret”</a:t>
            </a:r>
            <a:r>
              <a:rPr lang="en-US" dirty="0"/>
              <a:t> admin commands, one of which opens the SSH port</a:t>
            </a:r>
          </a:p>
          <a:p>
            <a:r>
              <a:rPr lang="en-US" dirty="0"/>
              <a:t>Raw backend access</a:t>
            </a:r>
          </a:p>
          <a:p>
            <a:pPr lvl="1"/>
            <a:r>
              <a:rPr lang="en-US" dirty="0"/>
              <a:t>Tune ammo weight without validation (persistently and without validation)</a:t>
            </a:r>
          </a:p>
          <a:p>
            <a:r>
              <a:rPr lang="en-US" dirty="0"/>
              <a:t>Firmware updates</a:t>
            </a:r>
          </a:p>
          <a:p>
            <a:pPr lvl="1"/>
            <a:r>
              <a:rPr lang="en-US" dirty="0"/>
              <a:t>GPG signed, but private key is on the device</a:t>
            </a:r>
          </a:p>
        </p:txBody>
      </p:sp>
    </p:spTree>
    <p:extLst>
      <p:ext uri="{BB962C8B-B14F-4D97-AF65-F5344CB8AC3E}">
        <p14:creationId xmlns:p14="http://schemas.microsoft.com/office/powerpoint/2010/main" val="32165086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Vendor’s official response</a:t>
            </a:r>
            <a:endParaRPr lang="en-US" sz="2400" b="0" dirty="0"/>
          </a:p>
        </p:txBody>
      </p:sp>
      <p:sp>
        <p:nvSpPr>
          <p:cNvPr id="4" name="Text Placeholder 3"/>
          <p:cNvSpPr>
            <a:spLocks noGrp="1"/>
          </p:cNvSpPr>
          <p:nvPr>
            <p:ph type="body" sz="quarter" idx="10"/>
          </p:nvPr>
        </p:nvSpPr>
        <p:spPr>
          <a:xfrm>
            <a:off x="324000" y="3000652"/>
            <a:ext cx="11545200" cy="3082469"/>
          </a:xfrm>
        </p:spPr>
        <p:txBody>
          <a:bodyPr/>
          <a:lstStyle/>
          <a:p>
            <a:pPr lvl="1" algn="ctr">
              <a:spcBef>
                <a:spcPts val="2400"/>
              </a:spcBef>
            </a:pPr>
            <a:r>
              <a:rPr lang="en-US" sz="2800" b="1" dirty="0"/>
              <a:t>You can continue to use </a:t>
            </a:r>
            <a:r>
              <a:rPr lang="en-US" sz="2800" b="1" dirty="0" err="1"/>
              <a:t>WiFi</a:t>
            </a:r>
            <a:r>
              <a:rPr lang="en-US" sz="2800" b="1" dirty="0"/>
              <a:t> if you are confident no hackers are within 100 feet.</a:t>
            </a:r>
          </a:p>
          <a:p>
            <a:endParaRPr lang="en-US" sz="2800" dirty="0"/>
          </a:p>
        </p:txBody>
      </p:sp>
    </p:spTree>
    <p:extLst>
      <p:ext uri="{BB962C8B-B14F-4D97-AF65-F5344CB8AC3E}">
        <p14:creationId xmlns:p14="http://schemas.microsoft.com/office/powerpoint/2010/main" val="9732251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Stuxnet</a:t>
            </a:r>
            <a:r>
              <a:rPr lang="en-US" dirty="0"/>
              <a:t> … an APT</a:t>
            </a:r>
            <a:endParaRPr lang="en-US" sz="2400" b="0" dirty="0"/>
          </a:p>
        </p:txBody>
      </p:sp>
      <p:sp>
        <p:nvSpPr>
          <p:cNvPr id="4" name="Text Placeholder 3"/>
          <p:cNvSpPr>
            <a:spLocks noGrp="1"/>
          </p:cNvSpPr>
          <p:nvPr>
            <p:ph type="body" sz="quarter" idx="10"/>
          </p:nvPr>
        </p:nvSpPr>
        <p:spPr>
          <a:xfrm>
            <a:off x="324000" y="1691078"/>
            <a:ext cx="5333850" cy="4392043"/>
          </a:xfrm>
        </p:spPr>
        <p:txBody>
          <a:bodyPr/>
          <a:lstStyle/>
          <a:p>
            <a:r>
              <a:rPr lang="en-US" dirty="0"/>
              <a:t>Hackers: </a:t>
            </a:r>
            <a:r>
              <a:rPr lang="en-US" b="0" dirty="0"/>
              <a:t>No Such Agency</a:t>
            </a:r>
          </a:p>
          <a:p>
            <a:r>
              <a:rPr lang="en-US" dirty="0"/>
              <a:t>Target: </a:t>
            </a:r>
            <a:r>
              <a:rPr lang="en-US" b="0" dirty="0"/>
              <a:t>Iran’s </a:t>
            </a:r>
            <a:r>
              <a:rPr lang="en-US" b="0" dirty="0" err="1"/>
              <a:t>Natanz</a:t>
            </a:r>
            <a:r>
              <a:rPr lang="en-US" b="0" dirty="0"/>
              <a:t> uranium enrichment centrifuges</a:t>
            </a:r>
            <a:endParaRPr lang="bg-BG" b="0" dirty="0"/>
          </a:p>
          <a:p>
            <a:r>
              <a:rPr lang="en-US" dirty="0"/>
              <a:t>Attack: </a:t>
            </a:r>
            <a:r>
              <a:rPr lang="en-US" b="0" dirty="0"/>
              <a:t>Spin rate could be controlled. Monitoring data tampered.</a:t>
            </a:r>
          </a:p>
        </p:txBody>
      </p:sp>
      <p:pic>
        <p:nvPicPr>
          <p:cNvPr id="6"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0195" y="1691078"/>
            <a:ext cx="6539005" cy="4266701"/>
          </a:xfrm>
          <a:prstGeom prst="rect">
            <a:avLst/>
          </a:prstGeom>
        </p:spPr>
      </p:pic>
    </p:spTree>
    <p:extLst>
      <p:ext uri="{BB962C8B-B14F-4D97-AF65-F5344CB8AC3E}">
        <p14:creationId xmlns:p14="http://schemas.microsoft.com/office/powerpoint/2010/main" val="180119250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 details</a:t>
            </a:r>
            <a:r>
              <a:rPr lang="bg-BG" dirty="0"/>
              <a:t> - </a:t>
            </a:r>
            <a:r>
              <a:rPr lang="en-US" dirty="0"/>
              <a:t>infection</a:t>
            </a:r>
            <a:endParaRPr lang="en-US" sz="2400" b="0" dirty="0"/>
          </a:p>
        </p:txBody>
      </p:sp>
      <p:sp>
        <p:nvSpPr>
          <p:cNvPr id="4" name="Text Placeholder 3"/>
          <p:cNvSpPr>
            <a:spLocks noGrp="1"/>
          </p:cNvSpPr>
          <p:nvPr>
            <p:ph type="body" sz="quarter" idx="10"/>
          </p:nvPr>
        </p:nvSpPr>
        <p:spPr>
          <a:xfrm>
            <a:off x="324000" y="1691078"/>
            <a:ext cx="11545200" cy="4392043"/>
          </a:xfrm>
        </p:spPr>
        <p:txBody>
          <a:bodyPr/>
          <a:lstStyle/>
          <a:p>
            <a:pPr>
              <a:buClr>
                <a:srgbClr val="F0AB00"/>
              </a:buClr>
            </a:pPr>
            <a:r>
              <a:rPr lang="en-US" dirty="0">
                <a:solidFill>
                  <a:srgbClr val="000000"/>
                </a:solidFill>
              </a:rPr>
              <a:t>Windows shortcuts can reference an icon in a DLL</a:t>
            </a:r>
          </a:p>
          <a:p>
            <a:pPr>
              <a:buClr>
                <a:srgbClr val="F0AB00"/>
              </a:buClr>
            </a:pPr>
            <a:r>
              <a:rPr lang="en-US" dirty="0">
                <a:solidFill>
                  <a:srgbClr val="000000"/>
                </a:solidFill>
              </a:rPr>
              <a:t>Windows uses </a:t>
            </a:r>
            <a:r>
              <a:rPr lang="en-US" dirty="0" err="1">
                <a:solidFill>
                  <a:srgbClr val="000000"/>
                </a:solidFill>
              </a:rPr>
              <a:t>LoadLibrary</a:t>
            </a:r>
            <a:r>
              <a:rPr lang="en-US" dirty="0">
                <a:solidFill>
                  <a:srgbClr val="000000"/>
                </a:solidFill>
              </a:rPr>
              <a:t> to load the icon from DLL </a:t>
            </a:r>
          </a:p>
          <a:p>
            <a:pPr>
              <a:buClr>
                <a:srgbClr val="F0AB00"/>
              </a:buClr>
            </a:pPr>
            <a:r>
              <a:rPr lang="en-US" dirty="0">
                <a:solidFill>
                  <a:srgbClr val="000000"/>
                </a:solidFill>
              </a:rPr>
              <a:t>Result: malicious DLL executed with local user’s privileges </a:t>
            </a:r>
          </a:p>
        </p:txBody>
      </p:sp>
      <p:grpSp>
        <p:nvGrpSpPr>
          <p:cNvPr id="5" name="Group 4"/>
          <p:cNvGrpSpPr/>
          <p:nvPr/>
        </p:nvGrpSpPr>
        <p:grpSpPr>
          <a:xfrm>
            <a:off x="3037357" y="4057625"/>
            <a:ext cx="6118486" cy="1681334"/>
            <a:chOff x="1721370" y="4010000"/>
            <a:chExt cx="6118486" cy="1681334"/>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1370" y="4010000"/>
              <a:ext cx="2490865" cy="1681334"/>
            </a:xfrm>
            <a:prstGeom prst="rect">
              <a:avLst/>
            </a:prstGeom>
          </p:spPr>
        </p:pic>
        <p:sp>
          <p:nvSpPr>
            <p:cNvPr id="7" name="Rectangle 6"/>
            <p:cNvSpPr/>
            <p:nvPr/>
          </p:nvSpPr>
          <p:spPr>
            <a:xfrm>
              <a:off x="5816184" y="4010000"/>
              <a:ext cx="2023672" cy="1536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DLL file with icons</a:t>
              </a:r>
            </a:p>
          </p:txBody>
        </p:sp>
        <p:sp>
          <p:nvSpPr>
            <p:cNvPr id="8" name="Right Arrow 7"/>
            <p:cNvSpPr/>
            <p:nvPr/>
          </p:nvSpPr>
          <p:spPr>
            <a:xfrm>
              <a:off x="4212235" y="4595834"/>
              <a:ext cx="1603949" cy="509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0987784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Administrative Q&amp;A</a:t>
            </a:r>
          </a:p>
        </p:txBody>
      </p:sp>
      <p:sp>
        <p:nvSpPr>
          <p:cNvPr id="4" name="Text Placeholder 3"/>
          <p:cNvSpPr>
            <a:spLocks noGrp="1"/>
          </p:cNvSpPr>
          <p:nvPr>
            <p:ph type="body" sz="quarter" idx="10"/>
          </p:nvPr>
        </p:nvSpPr>
        <p:spPr>
          <a:xfrm>
            <a:off x="323999" y="1532816"/>
            <a:ext cx="9765932" cy="4392043"/>
          </a:xfrm>
        </p:spPr>
        <p:txBody>
          <a:bodyPr/>
          <a:lstStyle/>
          <a:p>
            <a:r>
              <a:rPr lang="bg-BG" sz="2400" dirty="0"/>
              <a:t>Кога</a:t>
            </a:r>
            <a:r>
              <a:rPr lang="en-US" sz="2400" dirty="0"/>
              <a:t>?</a:t>
            </a:r>
          </a:p>
          <a:p>
            <a:pPr lvl="1"/>
            <a:r>
              <a:rPr lang="bg-BG" sz="2400" dirty="0"/>
              <a:t>Четвъртък от 17</a:t>
            </a:r>
            <a:r>
              <a:rPr lang="en-US" sz="2400" dirty="0"/>
              <a:t>:00 </a:t>
            </a:r>
            <a:r>
              <a:rPr lang="bg-BG" sz="2400" dirty="0"/>
              <a:t>до 21</a:t>
            </a:r>
            <a:r>
              <a:rPr lang="en-US" sz="2400" dirty="0"/>
              <a:t>:00</a:t>
            </a:r>
          </a:p>
          <a:p>
            <a:r>
              <a:rPr lang="bg-BG" sz="2400" dirty="0"/>
              <a:t>Къде</a:t>
            </a:r>
            <a:r>
              <a:rPr lang="en-US" sz="2400" dirty="0"/>
              <a:t>?</a:t>
            </a:r>
            <a:endParaRPr lang="bg-BG" sz="2400" dirty="0"/>
          </a:p>
          <a:p>
            <a:pPr lvl="1"/>
            <a:r>
              <a:rPr lang="bg-BG" sz="2400" dirty="0"/>
              <a:t>Зала</a:t>
            </a:r>
            <a:r>
              <a:rPr lang="en-US" sz="2400" dirty="0"/>
              <a:t> 3</a:t>
            </a:r>
            <a:r>
              <a:rPr lang="bg-BG" sz="2400" dirty="0"/>
              <a:t>20</a:t>
            </a:r>
            <a:endParaRPr lang="en-US" sz="2400" dirty="0"/>
          </a:p>
          <a:p>
            <a:r>
              <a:rPr lang="bg-BG" sz="2400" dirty="0"/>
              <a:t>Как да минем</a:t>
            </a:r>
            <a:r>
              <a:rPr lang="en-US" sz="2400" dirty="0"/>
              <a:t>?</a:t>
            </a:r>
          </a:p>
          <a:p>
            <a:pPr lvl="1"/>
            <a:r>
              <a:rPr lang="bg-BG" sz="2400" dirty="0"/>
              <a:t>Защита на групов проект </a:t>
            </a:r>
            <a:r>
              <a:rPr lang="en-US" sz="2400" dirty="0"/>
              <a:t>+ quizzes</a:t>
            </a:r>
            <a:r>
              <a:rPr lang="bg-BG" sz="2400" dirty="0"/>
              <a:t> </a:t>
            </a:r>
            <a:r>
              <a:rPr lang="en-US" sz="2400" dirty="0"/>
              <a:t>/</a:t>
            </a:r>
            <a:r>
              <a:rPr lang="bg-BG" sz="2400" dirty="0"/>
              <a:t> индивидуални впечатления</a:t>
            </a:r>
            <a:endParaRPr lang="en-US" sz="2400" dirty="0"/>
          </a:p>
        </p:txBody>
      </p:sp>
    </p:spTree>
    <p:extLst>
      <p:ext uri="{BB962C8B-B14F-4D97-AF65-F5344CB8AC3E}">
        <p14:creationId xmlns:p14="http://schemas.microsoft.com/office/powerpoint/2010/main" val="61879013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 details</a:t>
            </a:r>
            <a:r>
              <a:rPr lang="bg-BG" dirty="0"/>
              <a:t> – </a:t>
            </a:r>
            <a:r>
              <a:rPr lang="en-US" dirty="0"/>
              <a:t>privilege escalation</a:t>
            </a:r>
            <a:endParaRPr lang="en-US" sz="2400" b="0" dirty="0"/>
          </a:p>
        </p:txBody>
      </p:sp>
      <p:sp>
        <p:nvSpPr>
          <p:cNvPr id="4" name="Text Placeholder 3"/>
          <p:cNvSpPr>
            <a:spLocks noGrp="1"/>
          </p:cNvSpPr>
          <p:nvPr>
            <p:ph type="body" sz="quarter" idx="10"/>
          </p:nvPr>
        </p:nvSpPr>
        <p:spPr>
          <a:xfrm>
            <a:off x="324000" y="1691078"/>
            <a:ext cx="11545200" cy="4392043"/>
          </a:xfrm>
        </p:spPr>
        <p:txBody>
          <a:bodyPr/>
          <a:lstStyle/>
          <a:p>
            <a:r>
              <a:rPr lang="en-US" dirty="0"/>
              <a:t>Windows Vista+ </a:t>
            </a:r>
          </a:p>
          <a:p>
            <a:pPr lvl="1"/>
            <a:r>
              <a:rPr lang="en-US" dirty="0"/>
              <a:t>Scheduled tasks are stored in XML files that are read/</a:t>
            </a:r>
            <a:r>
              <a:rPr lang="en-US" b="1" dirty="0"/>
              <a:t>writeable</a:t>
            </a:r>
            <a:r>
              <a:rPr lang="en-US" dirty="0"/>
              <a:t> by user</a:t>
            </a:r>
          </a:p>
          <a:p>
            <a:pPr lvl="1"/>
            <a:r>
              <a:rPr lang="en-US" dirty="0"/>
              <a:t>Task’s target user account is specified in the file</a:t>
            </a:r>
          </a:p>
          <a:p>
            <a:pPr lvl="1"/>
            <a:r>
              <a:rPr lang="en-US" dirty="0"/>
              <a:t>Files are CRC32 checksum validated before execution (sum stored in registry)</a:t>
            </a:r>
          </a:p>
          <a:p>
            <a:r>
              <a:rPr lang="en-US" dirty="0"/>
              <a:t>Windows XP</a:t>
            </a:r>
          </a:p>
          <a:p>
            <a:pPr lvl="1"/>
            <a:r>
              <a:rPr lang="en-US" dirty="0"/>
              <a:t>Keyboard layouts can be installed from any location (not just %SYSTEM%)</a:t>
            </a:r>
          </a:p>
          <a:p>
            <a:pPr lvl="1"/>
            <a:r>
              <a:rPr lang="en-US" dirty="0"/>
              <a:t>They contain an </a:t>
            </a:r>
            <a:r>
              <a:rPr lang="en-US" dirty="0" err="1"/>
              <a:t>unvalidated</a:t>
            </a:r>
            <a:r>
              <a:rPr lang="en-US" dirty="0"/>
              <a:t> function pointer index that the kernel trusts</a:t>
            </a:r>
          </a:p>
          <a:p>
            <a:pPr lvl="1"/>
            <a:r>
              <a:rPr lang="en-US" dirty="0"/>
              <a:t>Manipulating the index makes the kernel run code located in user space</a:t>
            </a:r>
          </a:p>
        </p:txBody>
      </p:sp>
    </p:spTree>
    <p:extLst>
      <p:ext uri="{BB962C8B-B14F-4D97-AF65-F5344CB8AC3E}">
        <p14:creationId xmlns:p14="http://schemas.microsoft.com/office/powerpoint/2010/main" val="235424180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 details</a:t>
            </a:r>
            <a:r>
              <a:rPr lang="bg-BG" dirty="0"/>
              <a:t> – </a:t>
            </a:r>
            <a:r>
              <a:rPr lang="en-US" dirty="0"/>
              <a:t>spread</a:t>
            </a:r>
            <a:endParaRPr lang="en-US" sz="2400" b="0" dirty="0"/>
          </a:p>
        </p:txBody>
      </p:sp>
      <p:sp>
        <p:nvSpPr>
          <p:cNvPr id="4" name="Text Placeholder 3"/>
          <p:cNvSpPr>
            <a:spLocks noGrp="1"/>
          </p:cNvSpPr>
          <p:nvPr>
            <p:ph type="body" sz="quarter" idx="10"/>
          </p:nvPr>
        </p:nvSpPr>
        <p:spPr>
          <a:xfrm>
            <a:off x="324000" y="1691078"/>
            <a:ext cx="11545200" cy="4392043"/>
          </a:xfrm>
        </p:spPr>
        <p:txBody>
          <a:bodyPr/>
          <a:lstStyle/>
          <a:p>
            <a:r>
              <a:rPr lang="en-US" dirty="0"/>
              <a:t>All Windows versions</a:t>
            </a:r>
          </a:p>
          <a:p>
            <a:pPr lvl="1"/>
            <a:r>
              <a:rPr lang="en-US" dirty="0"/>
              <a:t>Copy to remote shares, USB drives etc.</a:t>
            </a:r>
          </a:p>
          <a:p>
            <a:r>
              <a:rPr lang="en-US" dirty="0"/>
              <a:t>Windows XP</a:t>
            </a:r>
          </a:p>
          <a:p>
            <a:pPr lvl="1"/>
            <a:r>
              <a:rPr lang="en-US" dirty="0"/>
              <a:t>A remote “Print to file” using a Guest account is possible</a:t>
            </a:r>
          </a:p>
          <a:p>
            <a:pPr lvl="1"/>
            <a:r>
              <a:rPr lang="en-US" dirty="0"/>
              <a:t>New MOF files in System32\</a:t>
            </a:r>
            <a:r>
              <a:rPr lang="en-US" dirty="0" err="1"/>
              <a:t>wbem</a:t>
            </a:r>
            <a:r>
              <a:rPr lang="en-US" dirty="0"/>
              <a:t>\MOF are compiled and executed under system privileges.</a:t>
            </a:r>
          </a:p>
        </p:txBody>
      </p:sp>
    </p:spTree>
    <p:extLst>
      <p:ext uri="{BB962C8B-B14F-4D97-AF65-F5344CB8AC3E}">
        <p14:creationId xmlns:p14="http://schemas.microsoft.com/office/powerpoint/2010/main" val="324760853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 details</a:t>
            </a:r>
            <a:r>
              <a:rPr lang="bg-BG" dirty="0"/>
              <a:t> – </a:t>
            </a:r>
            <a:r>
              <a:rPr lang="en-US" dirty="0"/>
              <a:t>payload</a:t>
            </a:r>
            <a:endParaRPr lang="en-US" sz="2400" b="0" dirty="0"/>
          </a:p>
        </p:txBody>
      </p:sp>
      <p:sp>
        <p:nvSpPr>
          <p:cNvPr id="4" name="Text Placeholder 3"/>
          <p:cNvSpPr>
            <a:spLocks noGrp="1"/>
          </p:cNvSpPr>
          <p:nvPr>
            <p:ph type="body" sz="quarter" idx="10"/>
          </p:nvPr>
        </p:nvSpPr>
        <p:spPr>
          <a:xfrm>
            <a:off x="324000" y="1691078"/>
            <a:ext cx="11545200" cy="4392043"/>
          </a:xfrm>
        </p:spPr>
        <p:txBody>
          <a:bodyPr/>
          <a:lstStyle/>
          <a:p>
            <a:r>
              <a:rPr lang="en-US" dirty="0"/>
              <a:t>Target</a:t>
            </a:r>
          </a:p>
          <a:p>
            <a:pPr lvl="1"/>
            <a:r>
              <a:rPr lang="en-US" dirty="0"/>
              <a:t>Siemens </a:t>
            </a:r>
            <a:r>
              <a:rPr lang="en-US" dirty="0" err="1"/>
              <a:t>Simatic</a:t>
            </a:r>
            <a:r>
              <a:rPr lang="en-US" dirty="0"/>
              <a:t> 6ES7-315-2 PLCs</a:t>
            </a:r>
          </a:p>
          <a:p>
            <a:pPr lvl="1"/>
            <a:r>
              <a:rPr lang="en-US" dirty="0" err="1"/>
              <a:t>Natanz</a:t>
            </a:r>
            <a:r>
              <a:rPr lang="en-US" dirty="0"/>
              <a:t> specific configuration (cascade size &gt;155, frequency &gt; 1000Hz)</a:t>
            </a:r>
          </a:p>
          <a:p>
            <a:pPr lvl="1"/>
            <a:r>
              <a:rPr lang="en-US" b="1" dirty="0"/>
              <a:t>Result</a:t>
            </a:r>
            <a:r>
              <a:rPr lang="en-US" dirty="0"/>
              <a:t>: no collateral damage in other plants</a:t>
            </a:r>
          </a:p>
          <a:p>
            <a:r>
              <a:rPr lang="en-US" dirty="0"/>
              <a:t>Payload</a:t>
            </a:r>
          </a:p>
          <a:p>
            <a:pPr lvl="1"/>
            <a:r>
              <a:rPr lang="en-US" dirty="0"/>
              <a:t>Increase spin rate from 1000 to 1410Hz for 15 min. Then sleep 27 days.</a:t>
            </a:r>
          </a:p>
          <a:p>
            <a:pPr lvl="1"/>
            <a:r>
              <a:rPr lang="en-US" dirty="0"/>
              <a:t>Decrease the spin rate to 5Hz for 50 min. Sleep another 27 days.</a:t>
            </a:r>
          </a:p>
          <a:p>
            <a:pPr lvl="1"/>
            <a:r>
              <a:rPr lang="en-US" dirty="0"/>
              <a:t>Report normal readings to the plant monitoring system</a:t>
            </a:r>
          </a:p>
          <a:p>
            <a:pPr lvl="1"/>
            <a:r>
              <a:rPr lang="en-US" b="1" dirty="0"/>
              <a:t>Result: </a:t>
            </a:r>
            <a:r>
              <a:rPr lang="en-US" dirty="0"/>
              <a:t>~1000 (out of ~16000) rotors cracked in a just a few months</a:t>
            </a:r>
          </a:p>
        </p:txBody>
      </p:sp>
    </p:spTree>
    <p:extLst>
      <p:ext uri="{BB962C8B-B14F-4D97-AF65-F5344CB8AC3E}">
        <p14:creationId xmlns:p14="http://schemas.microsoft.com/office/powerpoint/2010/main" val="357425118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IoT</a:t>
            </a:r>
            <a:r>
              <a:rPr lang="en-US" dirty="0"/>
              <a:t> specific security concerns</a:t>
            </a:r>
          </a:p>
        </p:txBody>
      </p:sp>
      <p:sp>
        <p:nvSpPr>
          <p:cNvPr id="4" name="Text Placeholder 3"/>
          <p:cNvSpPr>
            <a:spLocks noGrp="1"/>
          </p:cNvSpPr>
          <p:nvPr>
            <p:ph type="body" sz="quarter" idx="10"/>
          </p:nvPr>
        </p:nvSpPr>
        <p:spPr>
          <a:xfrm>
            <a:off x="324000" y="1532816"/>
            <a:ext cx="11545200" cy="4392043"/>
          </a:xfrm>
        </p:spPr>
        <p:txBody>
          <a:bodyPr/>
          <a:lstStyle/>
          <a:p>
            <a:r>
              <a:rPr lang="en-US" dirty="0"/>
              <a:t>Doom’s day scenarios</a:t>
            </a:r>
          </a:p>
          <a:p>
            <a:pPr lvl="1"/>
            <a:r>
              <a:rPr lang="en-US" dirty="0"/>
              <a:t>e.g. </a:t>
            </a:r>
            <a:r>
              <a:rPr lang="en-US" dirty="0" err="1"/>
              <a:t>Natanz</a:t>
            </a:r>
            <a:endParaRPr lang="en-US" dirty="0"/>
          </a:p>
          <a:p>
            <a:r>
              <a:rPr lang="en-US" dirty="0"/>
              <a:t>Privacy attacks</a:t>
            </a:r>
          </a:p>
          <a:p>
            <a:pPr lvl="1"/>
            <a:r>
              <a:rPr lang="en-US" dirty="0"/>
              <a:t>Samsung TV, Amazon Echo</a:t>
            </a:r>
          </a:p>
          <a:p>
            <a:r>
              <a:rPr lang="en-US" dirty="0" err="1"/>
              <a:t>IoT</a:t>
            </a:r>
            <a:r>
              <a:rPr lang="en-US" dirty="0"/>
              <a:t> botnets</a:t>
            </a:r>
          </a:p>
          <a:p>
            <a:pPr lvl="1"/>
            <a:r>
              <a:rPr lang="en-US" dirty="0"/>
              <a:t>Devices turn to DDoS zombies (</a:t>
            </a:r>
            <a:r>
              <a:rPr lang="en-US" dirty="0" err="1"/>
              <a:t>Mirai</a:t>
            </a:r>
            <a:r>
              <a:rPr lang="en-US" dirty="0"/>
              <a:t> botnet -&gt; 100K nodes)</a:t>
            </a:r>
          </a:p>
          <a:p>
            <a:r>
              <a:rPr lang="en-US" dirty="0"/>
              <a:t>Business risk &amp; disruption</a:t>
            </a:r>
          </a:p>
          <a:p>
            <a:pPr lvl="1"/>
            <a:r>
              <a:rPr lang="en-US" dirty="0"/>
              <a:t>Bricked devices</a:t>
            </a:r>
          </a:p>
          <a:p>
            <a:pPr lvl="1"/>
            <a:r>
              <a:rPr lang="en-US" dirty="0"/>
              <a:t>Limited ability to update crypto (due to e.g. vendor, power, computing)</a:t>
            </a:r>
          </a:p>
          <a:p>
            <a:pPr lvl="1"/>
            <a:r>
              <a:rPr lang="en-US" dirty="0"/>
              <a:t>Wider the security perimeter</a:t>
            </a:r>
          </a:p>
        </p:txBody>
      </p:sp>
    </p:spTree>
    <p:extLst>
      <p:ext uri="{BB962C8B-B14F-4D97-AF65-F5344CB8AC3E}">
        <p14:creationId xmlns:p14="http://schemas.microsoft.com/office/powerpoint/2010/main" val="337327241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security counter measures</a:t>
            </a:r>
          </a:p>
        </p:txBody>
      </p:sp>
      <p:sp>
        <p:nvSpPr>
          <p:cNvPr id="5" name="Text Placeholder 3"/>
          <p:cNvSpPr txBox="1">
            <a:spLocks/>
          </p:cNvSpPr>
          <p:nvPr/>
        </p:nvSpPr>
        <p:spPr>
          <a:xfrm>
            <a:off x="324000" y="1691078"/>
            <a:ext cx="11545200" cy="4392043"/>
          </a:xfrm>
          <a:prstGeom prst="rect">
            <a:avLst/>
          </a:prstGeom>
        </p:spPr>
        <p:txBody>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Before the fact: Make attacker’s life harder</a:t>
            </a:r>
          </a:p>
          <a:p>
            <a:pPr lvl="1"/>
            <a:r>
              <a:rPr lang="en-US" dirty="0"/>
              <a:t>Strong crypto, SSO, 2FA</a:t>
            </a:r>
          </a:p>
          <a:p>
            <a:pPr lvl="1"/>
            <a:r>
              <a:rPr lang="en-US" dirty="0"/>
              <a:t>OWASP Internet of Things</a:t>
            </a:r>
          </a:p>
          <a:p>
            <a:pPr lvl="1"/>
            <a:r>
              <a:rPr lang="en-US" dirty="0" err="1"/>
              <a:t>Pentest</a:t>
            </a:r>
            <a:r>
              <a:rPr lang="en-US" dirty="0"/>
              <a:t> hardware too (Logic analyzers, SDR …)</a:t>
            </a:r>
          </a:p>
          <a:p>
            <a:r>
              <a:rPr lang="en-US" dirty="0"/>
              <a:t>After the fact: Plan for mitigation</a:t>
            </a:r>
          </a:p>
          <a:p>
            <a:pPr lvl="1"/>
            <a:r>
              <a:rPr lang="en-US" dirty="0"/>
              <a:t>Technical (</a:t>
            </a:r>
            <a:r>
              <a:rPr lang="en-US" dirty="0" err="1"/>
              <a:t>DDoS</a:t>
            </a:r>
            <a:r>
              <a:rPr lang="en-US" dirty="0"/>
              <a:t> protection, device blacklisting, recall and factory reset)</a:t>
            </a:r>
          </a:p>
          <a:p>
            <a:pPr lvl="1"/>
            <a:r>
              <a:rPr lang="en-US" dirty="0"/>
              <a:t>PR &amp; Legal (Ready made responses, limitation of liability)</a:t>
            </a:r>
            <a:endParaRPr lang="fr-FR" dirty="0"/>
          </a:p>
          <a:p>
            <a:pPr lvl="1"/>
            <a:r>
              <a:rPr lang="fr-FR" dirty="0"/>
              <a:t>Financial (</a:t>
            </a:r>
            <a:r>
              <a:rPr lang="fr-FR" dirty="0" err="1"/>
              <a:t>Insurance</a:t>
            </a:r>
            <a:r>
              <a:rPr lang="fr-FR" dirty="0"/>
              <a:t>, </a:t>
            </a:r>
            <a:r>
              <a:rPr lang="fr-FR" dirty="0" err="1"/>
              <a:t>indemnification</a:t>
            </a:r>
            <a:r>
              <a:rPr lang="fr-FR" dirty="0"/>
              <a:t> </a:t>
            </a:r>
            <a:r>
              <a:rPr lang="fr-FR" dirty="0" err="1"/>
              <a:t>from</a:t>
            </a:r>
            <a:r>
              <a:rPr lang="fr-FR" dirty="0"/>
              <a:t> </a:t>
            </a:r>
            <a:r>
              <a:rPr lang="fr-FR" dirty="0" err="1"/>
              <a:t>partners</a:t>
            </a:r>
            <a:r>
              <a:rPr lang="fr-FR" dirty="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0688" y="1517390"/>
            <a:ext cx="2615559" cy="92416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2346" y="2878694"/>
            <a:ext cx="1015473" cy="1011467"/>
          </a:xfrm>
          <a:prstGeom prst="rect">
            <a:avLst/>
          </a:prstGeom>
        </p:spPr>
      </p:pic>
    </p:spTree>
    <p:extLst>
      <p:ext uri="{BB962C8B-B14F-4D97-AF65-F5344CB8AC3E}">
        <p14:creationId xmlns:p14="http://schemas.microsoft.com/office/powerpoint/2010/main" val="1411747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management</a:t>
            </a:r>
          </a:p>
        </p:txBody>
      </p:sp>
      <p:sp>
        <p:nvSpPr>
          <p:cNvPr id="4" name="Text Placeholder 3"/>
          <p:cNvSpPr>
            <a:spLocks noGrp="1"/>
          </p:cNvSpPr>
          <p:nvPr>
            <p:ph type="body" sz="quarter" idx="10"/>
          </p:nvPr>
        </p:nvSpPr>
        <p:spPr>
          <a:xfrm>
            <a:off x="324000" y="1532816"/>
            <a:ext cx="11545200" cy="4392043"/>
          </a:xfrm>
        </p:spPr>
        <p:txBody>
          <a:bodyPr/>
          <a:lstStyle/>
          <a:p>
            <a:r>
              <a:rPr lang="en-US" dirty="0"/>
              <a:t>Problems being solved</a:t>
            </a:r>
          </a:p>
          <a:p>
            <a:pPr lvl="1"/>
            <a:r>
              <a:rPr lang="en-US" dirty="0"/>
              <a:t>Secure device onboarding &amp; off-boarding / blacklisting</a:t>
            </a:r>
          </a:p>
          <a:p>
            <a:pPr lvl="1"/>
            <a:r>
              <a:rPr lang="en-US" dirty="0"/>
              <a:t>Maintenance: </a:t>
            </a:r>
          </a:p>
          <a:p>
            <a:pPr lvl="2"/>
            <a:r>
              <a:rPr lang="en-US" dirty="0"/>
              <a:t>OTA updates, restarts</a:t>
            </a:r>
          </a:p>
          <a:p>
            <a:pPr lvl="2"/>
            <a:r>
              <a:rPr lang="en-US" dirty="0"/>
              <a:t>Diagnostics: uptime/heartbeat, network quality (latency, error rate)</a:t>
            </a:r>
          </a:p>
          <a:p>
            <a:pPr lvl="2"/>
            <a:r>
              <a:rPr lang="en-US" dirty="0"/>
              <a:t>Locating a device</a:t>
            </a:r>
          </a:p>
          <a:p>
            <a:pPr lvl="2"/>
            <a:r>
              <a:rPr lang="en-US" dirty="0"/>
              <a:t>Bulk operations scheduling &amp; maintenance plans …</a:t>
            </a:r>
          </a:p>
          <a:p>
            <a:r>
              <a:rPr lang="en-US" dirty="0"/>
              <a:t>Solutions</a:t>
            </a:r>
          </a:p>
          <a:p>
            <a:pPr lvl="1"/>
            <a:r>
              <a:rPr lang="en-US" dirty="0" err="1"/>
              <a:t>OpenHAB</a:t>
            </a:r>
            <a:r>
              <a:rPr lang="en-US" dirty="0"/>
              <a:t>, Kura</a:t>
            </a:r>
          </a:p>
          <a:p>
            <a:pPr lvl="1"/>
            <a:r>
              <a:rPr lang="en-US" dirty="0" err="1"/>
              <a:t>Blynk</a:t>
            </a:r>
            <a:r>
              <a:rPr lang="en-US" dirty="0"/>
              <a:t>, </a:t>
            </a:r>
            <a:r>
              <a:rPr lang="en-US" dirty="0" err="1"/>
              <a:t>Thingspeak</a:t>
            </a:r>
            <a:r>
              <a:rPr lang="en-US" dirty="0"/>
              <a:t>, </a:t>
            </a:r>
            <a:r>
              <a:rPr lang="en-US" dirty="0" err="1"/>
              <a:t>Beebotte</a:t>
            </a:r>
            <a:r>
              <a:rPr lang="en-US" dirty="0"/>
              <a:t>, SAP, IBM … </a:t>
            </a:r>
          </a:p>
          <a:p>
            <a:pPr lvl="1"/>
            <a:r>
              <a:rPr lang="en-US" dirty="0"/>
              <a:t>And probably lots of home grown stuff due to specifics of business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7371" y="3728837"/>
            <a:ext cx="2818552" cy="8455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1811" y="1334018"/>
            <a:ext cx="2150825" cy="2150825"/>
          </a:xfrm>
          <a:prstGeom prst="rect">
            <a:avLst/>
          </a:prstGeom>
        </p:spPr>
      </p:pic>
    </p:spTree>
    <p:extLst>
      <p:ext uri="{BB962C8B-B14F-4D97-AF65-F5344CB8AC3E}">
        <p14:creationId xmlns:p14="http://schemas.microsoft.com/office/powerpoint/2010/main" val="188080968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endParaRPr lang="en-US" dirty="0"/>
          </a:p>
          <a:p>
            <a:r>
              <a:rPr lang="en-US" dirty="0"/>
              <a:t>Pavel Genevski</a:t>
            </a:r>
          </a:p>
          <a:p>
            <a:r>
              <a:rPr lang="en-US" dirty="0"/>
              <a:t>Researcher / Architect</a:t>
            </a:r>
          </a:p>
          <a:p>
            <a:r>
              <a:rPr lang="en-US" dirty="0"/>
              <a:t>SAP Labs Bulgaria</a:t>
            </a:r>
          </a:p>
        </p:txBody>
      </p:sp>
    </p:spTree>
    <p:extLst>
      <p:ext uri="{BB962C8B-B14F-4D97-AF65-F5344CB8AC3E}">
        <p14:creationId xmlns:p14="http://schemas.microsoft.com/office/powerpoint/2010/main" val="3564114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62685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27449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p:cNvGrpSpPr/>
          <p:nvPr/>
        </p:nvGrpSpPr>
        <p:grpSpPr>
          <a:xfrm>
            <a:off x="324000" y="324000"/>
            <a:ext cx="11545200" cy="5761409"/>
            <a:chOff x="324000" y="324000"/>
            <a:chExt cx="11545200" cy="5761409"/>
          </a:xfrm>
        </p:grpSpPr>
        <p:grpSp>
          <p:nvGrpSpPr>
            <p:cNvPr id="5" name="Group 37"/>
            <p:cNvGrpSpPr/>
            <p:nvPr/>
          </p:nvGrpSpPr>
          <p:grpSpPr>
            <a:xfrm>
              <a:off x="1619377" y="324000"/>
              <a:ext cx="8940534" cy="5760000"/>
              <a:chOff x="1619377" y="324000"/>
              <a:chExt cx="8940534" cy="5760000"/>
            </a:xfrm>
          </p:grpSpPr>
          <p:sp>
            <p:nvSpPr>
              <p:cNvPr id="40" name="Rectangle 39"/>
              <p:cNvSpPr/>
              <p:nvPr/>
            </p:nvSpPr>
            <p:spPr bwMode="gray">
              <a:xfrm>
                <a:off x="3082466" y="324000"/>
                <a:ext cx="162000" cy="5760000"/>
              </a:xfrm>
              <a:prstGeom prst="rect">
                <a:avLst/>
              </a:prstGeom>
              <a:no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Rectangle 40"/>
              <p:cNvSpPr/>
              <p:nvPr/>
            </p:nvSpPr>
            <p:spPr bwMode="gray">
              <a:xfrm>
                <a:off x="1619377" y="324000"/>
                <a:ext cx="162000" cy="5760000"/>
              </a:xfrm>
              <a:prstGeom prst="rect">
                <a:avLst/>
              </a:prstGeom>
              <a:no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Rectangle 41"/>
              <p:cNvSpPr/>
              <p:nvPr/>
            </p:nvSpPr>
            <p:spPr bwMode="gray">
              <a:xfrm>
                <a:off x="4545555" y="324000"/>
                <a:ext cx="162000" cy="5760000"/>
              </a:xfrm>
              <a:prstGeom prst="rect">
                <a:avLst/>
              </a:prstGeom>
              <a:no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Rectangle 42"/>
              <p:cNvSpPr/>
              <p:nvPr/>
            </p:nvSpPr>
            <p:spPr bwMode="gray">
              <a:xfrm>
                <a:off x="6008644" y="324000"/>
                <a:ext cx="162000" cy="5760000"/>
              </a:xfrm>
              <a:prstGeom prst="rect">
                <a:avLst/>
              </a:prstGeom>
              <a:no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4" name="Rectangle 33"/>
              <p:cNvSpPr/>
              <p:nvPr/>
            </p:nvSpPr>
            <p:spPr bwMode="gray">
              <a:xfrm>
                <a:off x="7471733" y="324000"/>
                <a:ext cx="162000" cy="5760000"/>
              </a:xfrm>
              <a:prstGeom prst="rect">
                <a:avLst/>
              </a:prstGeom>
              <a:no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5" name="Rectangle 34"/>
              <p:cNvSpPr/>
              <p:nvPr/>
            </p:nvSpPr>
            <p:spPr bwMode="gray">
              <a:xfrm>
                <a:off x="8934822" y="324000"/>
                <a:ext cx="162000" cy="5760000"/>
              </a:xfrm>
              <a:prstGeom prst="rect">
                <a:avLst/>
              </a:prstGeom>
              <a:no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Rectangle 35"/>
              <p:cNvSpPr/>
              <p:nvPr/>
            </p:nvSpPr>
            <p:spPr bwMode="gray">
              <a:xfrm>
                <a:off x="10397911" y="324000"/>
                <a:ext cx="162000" cy="5760000"/>
              </a:xfrm>
              <a:prstGeom prst="rect">
                <a:avLst/>
              </a:prstGeom>
              <a:no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64" name="Rectangle 163"/>
            <p:cNvSpPr/>
            <p:nvPr/>
          </p:nvSpPr>
          <p:spPr bwMode="gray">
            <a:xfrm>
              <a:off x="324000" y="324075"/>
              <a:ext cx="11545200" cy="5761334"/>
            </a:xfrm>
            <a:prstGeom prst="rect">
              <a:avLst/>
            </a:prstGeom>
            <a:noFill/>
            <a:ln w="3175" algn="ctr">
              <a:solidFill>
                <a:schemeClr val="accent2"/>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 name="Rectangle 2"/>
            <p:cNvSpPr/>
            <p:nvPr/>
          </p:nvSpPr>
          <p:spPr bwMode="gray">
            <a:xfrm>
              <a:off x="324000" y="1691080"/>
              <a:ext cx="11545200" cy="4392042"/>
            </a:xfrm>
            <a:prstGeom prst="rect">
              <a:avLst/>
            </a:prstGeom>
            <a:solidFill>
              <a:schemeClr val="tx2">
                <a:lumMod val="20000"/>
                <a:lumOff val="80000"/>
                <a:alpha val="40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chemeClr val="tx2"/>
                  </a:solidFill>
                  <a:ea typeface="Arial Unicode MS" pitchFamily="34" charset="-128"/>
                  <a:cs typeface="Arial Unicode MS" pitchFamily="34" charset="-128"/>
                </a:rPr>
                <a:t>Drawing area</a:t>
              </a:r>
            </a:p>
          </p:txBody>
        </p:sp>
        <p:sp>
          <p:nvSpPr>
            <p:cNvPr id="60" name="Rectangle 59"/>
            <p:cNvSpPr/>
            <p:nvPr/>
          </p:nvSpPr>
          <p:spPr bwMode="gray">
            <a:xfrm>
              <a:off x="324000" y="324075"/>
              <a:ext cx="11545200" cy="912874"/>
            </a:xfrm>
            <a:prstGeom prst="rect">
              <a:avLst/>
            </a:prstGeom>
            <a:solidFill>
              <a:schemeClr val="tx2">
                <a:lumMod val="20000"/>
                <a:lumOff val="80000"/>
                <a:alpha val="40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chemeClr val="tx2"/>
                  </a:solidFill>
                  <a:ea typeface="Arial Unicode MS" pitchFamily="34" charset="-128"/>
                  <a:cs typeface="Arial Unicode MS" pitchFamily="34" charset="-128"/>
                </a:rPr>
                <a:t>Headline area</a:t>
              </a:r>
            </a:p>
          </p:txBody>
        </p:sp>
        <p:sp>
          <p:nvSpPr>
            <p:cNvPr id="83" name="Rectangle 82"/>
            <p:cNvSpPr/>
            <p:nvPr/>
          </p:nvSpPr>
          <p:spPr bwMode="gray">
            <a:xfrm>
              <a:off x="324000" y="1236949"/>
              <a:ext cx="11545200" cy="453705"/>
            </a:xfrm>
            <a:prstGeom prst="rect">
              <a:avLst/>
            </a:prstGeom>
            <a:solidFill>
              <a:schemeClr val="tx2">
                <a:alpha val="53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chemeClr val="bg1"/>
                  </a:solidFill>
                  <a:ea typeface="Arial Unicode MS" pitchFamily="34" charset="-128"/>
                  <a:cs typeface="Arial Unicode MS" pitchFamily="34" charset="-128"/>
                </a:rPr>
                <a:t>White space</a:t>
              </a:r>
            </a:p>
          </p:txBody>
        </p:sp>
      </p:grpSp>
      <p:sp>
        <p:nvSpPr>
          <p:cNvPr id="22" name="Title 21"/>
          <p:cNvSpPr>
            <a:spLocks noGrp="1"/>
          </p:cNvSpPr>
          <p:nvPr>
            <p:ph type="title"/>
          </p:nvPr>
        </p:nvSpPr>
        <p:spPr/>
        <p:txBody>
          <a:bodyPr/>
          <a:lstStyle/>
          <a:p>
            <a:r>
              <a:rPr lang="en-US" dirty="0"/>
              <a:t>The Grid</a:t>
            </a:r>
          </a:p>
        </p:txBody>
      </p:sp>
    </p:spTree>
    <p:extLst>
      <p:ext uri="{BB962C8B-B14F-4D97-AF65-F5344CB8AC3E}">
        <p14:creationId xmlns:p14="http://schemas.microsoft.com/office/powerpoint/2010/main" val="183558054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 </a:t>
            </a:r>
            <a:endParaRPr lang="en-US" dirty="0"/>
          </a:p>
        </p:txBody>
      </p:sp>
      <p:sp>
        <p:nvSpPr>
          <p:cNvPr id="4" name="Text Placeholder 3"/>
          <p:cNvSpPr>
            <a:spLocks noGrp="1"/>
          </p:cNvSpPr>
          <p:nvPr>
            <p:ph type="body" sz="quarter" idx="10"/>
          </p:nvPr>
        </p:nvSpPr>
        <p:spPr>
          <a:xfrm>
            <a:off x="400200" y="2696598"/>
            <a:ext cx="11545200" cy="1480548"/>
          </a:xfrm>
        </p:spPr>
        <p:txBody>
          <a:bodyPr/>
          <a:lstStyle/>
          <a:p>
            <a:pPr algn="ctr"/>
            <a:r>
              <a:rPr lang="en-US" sz="8000" dirty="0"/>
              <a:t>Let’s get started!</a:t>
            </a:r>
          </a:p>
        </p:txBody>
      </p:sp>
    </p:spTree>
    <p:extLst>
      <p:ext uri="{BB962C8B-B14F-4D97-AF65-F5344CB8AC3E}">
        <p14:creationId xmlns:p14="http://schemas.microsoft.com/office/powerpoint/2010/main" val="107442919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 20 billion connected devices</a:t>
            </a:r>
          </a:p>
        </p:txBody>
      </p:sp>
      <p:sp>
        <p:nvSpPr>
          <p:cNvPr id="4" name="Text Placeholder 3"/>
          <p:cNvSpPr>
            <a:spLocks noGrp="1"/>
          </p:cNvSpPr>
          <p:nvPr>
            <p:ph type="body" sz="quarter" idx="10"/>
          </p:nvPr>
        </p:nvSpPr>
        <p:spPr>
          <a:xfrm>
            <a:off x="324000" y="1532816"/>
            <a:ext cx="6281752" cy="4888766"/>
          </a:xfrm>
        </p:spPr>
        <p:txBody>
          <a:bodyPr/>
          <a:lstStyle/>
          <a:p>
            <a:r>
              <a:rPr lang="en-US" dirty="0"/>
              <a:t>Consumer market: ~$546B</a:t>
            </a:r>
          </a:p>
          <a:p>
            <a:pPr lvl="1"/>
            <a:r>
              <a:rPr lang="en-US" dirty="0"/>
              <a:t>1.4B smartphones (flat*)</a:t>
            </a:r>
          </a:p>
          <a:p>
            <a:pPr lvl="1"/>
            <a:r>
              <a:rPr lang="en-US" dirty="0"/>
              <a:t>157M tablets (7% decline)</a:t>
            </a:r>
          </a:p>
          <a:p>
            <a:pPr lvl="1"/>
            <a:r>
              <a:rPr lang="en-US" dirty="0"/>
              <a:t>2</a:t>
            </a:r>
            <a:r>
              <a:rPr lang="bg-BG" dirty="0"/>
              <a:t>1</a:t>
            </a:r>
            <a:r>
              <a:rPr lang="en-US" dirty="0"/>
              <a:t>M smartwatches (flat*)</a:t>
            </a:r>
          </a:p>
          <a:p>
            <a:pPr lvl="1"/>
            <a:endParaRPr lang="en-US" dirty="0"/>
          </a:p>
          <a:p>
            <a:pPr lvl="1"/>
            <a:r>
              <a:rPr lang="en-US" b="1" dirty="0"/>
              <a:t>Industrial market: ~$868B</a:t>
            </a:r>
            <a:endParaRPr lang="en-US" dirty="0"/>
          </a:p>
          <a:p>
            <a:pPr lvl="1"/>
            <a:r>
              <a:rPr lang="en-US" dirty="0"/>
              <a:t>Factories (Industry 4.0)</a:t>
            </a:r>
          </a:p>
          <a:p>
            <a:pPr lvl="1"/>
            <a:r>
              <a:rPr lang="en-US" dirty="0"/>
              <a:t>Logistics</a:t>
            </a:r>
          </a:p>
          <a:p>
            <a:pPr lvl="1"/>
            <a:r>
              <a:rPr lang="en-US" dirty="0"/>
              <a:t>Meters</a:t>
            </a:r>
          </a:p>
          <a:p>
            <a:pPr lvl="1"/>
            <a:r>
              <a:rPr lang="en-US" dirty="0"/>
              <a:t>Trains</a:t>
            </a:r>
          </a:p>
          <a:p>
            <a:pPr lvl="1"/>
            <a:r>
              <a:rPr lang="en-US" dirty="0"/>
              <a:t>Cities</a:t>
            </a:r>
          </a:p>
          <a:p>
            <a:pPr lvl="1"/>
            <a:r>
              <a:rPr lang="en-US" dirty="0"/>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851" y="1403288"/>
            <a:ext cx="6878349" cy="4942093"/>
          </a:xfrm>
          <a:prstGeom prst="rect">
            <a:avLst/>
          </a:prstGeom>
        </p:spPr>
      </p:pic>
      <p:sp>
        <p:nvSpPr>
          <p:cNvPr id="5" name="TextBox 4"/>
          <p:cNvSpPr txBox="1"/>
          <p:nvPr/>
        </p:nvSpPr>
        <p:spPr>
          <a:xfrm>
            <a:off x="5644055" y="6358749"/>
            <a:ext cx="4732065" cy="38472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Source: </a:t>
            </a:r>
            <a:r>
              <a:rPr lang="en-US" sz="1000" dirty="0"/>
              <a:t>https://www.ncta.com/sites/prod/files/GROWTH_IOT-091516-IF-2000w.png</a:t>
            </a:r>
          </a:p>
          <a:p>
            <a:pPr fontAlgn="base">
              <a:spcBef>
                <a:spcPts val="600"/>
              </a:spcBef>
              <a:spcAft>
                <a:spcPct val="0"/>
              </a:spcAft>
              <a:buClr>
                <a:srgbClr val="F0AB00"/>
              </a:buClr>
              <a:buSzPct val="80000"/>
            </a:pPr>
            <a:endParaRPr lang="en-US" sz="1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60689728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did we get here?</a:t>
            </a:r>
          </a:p>
        </p:txBody>
      </p:sp>
      <p:sp>
        <p:nvSpPr>
          <p:cNvPr id="4" name="Text Placeholder 3"/>
          <p:cNvSpPr>
            <a:spLocks noGrp="1"/>
          </p:cNvSpPr>
          <p:nvPr>
            <p:ph type="body" sz="quarter" idx="10"/>
          </p:nvPr>
        </p:nvSpPr>
        <p:spPr>
          <a:xfrm>
            <a:off x="324000" y="1532816"/>
            <a:ext cx="6281752" cy="4392043"/>
          </a:xfrm>
        </p:spPr>
        <p:txBody>
          <a:bodyPr/>
          <a:lstStyle/>
          <a:p>
            <a:r>
              <a:rPr lang="en-US" dirty="0"/>
              <a:t>Hardware is now …</a:t>
            </a:r>
          </a:p>
          <a:p>
            <a:pPr lvl="1"/>
            <a:r>
              <a:rPr lang="en-US" dirty="0"/>
              <a:t>Cheaper</a:t>
            </a:r>
          </a:p>
          <a:p>
            <a:pPr lvl="1"/>
            <a:r>
              <a:rPr lang="en-US" dirty="0"/>
              <a:t>Smaller</a:t>
            </a:r>
          </a:p>
          <a:p>
            <a:pPr lvl="1"/>
            <a:r>
              <a:rPr lang="en-US" dirty="0"/>
              <a:t>More connected</a:t>
            </a:r>
          </a:p>
          <a:p>
            <a:pPr lvl="1"/>
            <a:r>
              <a:rPr lang="en-US" dirty="0"/>
              <a:t>Less power hungry</a:t>
            </a:r>
          </a:p>
          <a:p>
            <a:pPr lvl="1"/>
            <a:r>
              <a:rPr lang="en-US" dirty="0"/>
              <a:t>Easier to develop</a:t>
            </a:r>
          </a:p>
          <a:p>
            <a:pPr lvl="1"/>
            <a:endParaRPr lang="en-US" dirty="0"/>
          </a:p>
          <a:p>
            <a:pPr lvl="1"/>
            <a:r>
              <a:rPr lang="en-US" b="1" dirty="0"/>
              <a:t>Ecosystem</a:t>
            </a:r>
          </a:p>
          <a:p>
            <a:pPr lvl="1"/>
            <a:r>
              <a:rPr lang="en-US" dirty="0"/>
              <a:t>More knowledge</a:t>
            </a:r>
          </a:p>
          <a:p>
            <a:pPr lvl="1"/>
            <a:r>
              <a:rPr lang="en-US" dirty="0"/>
              <a:t>More opportunities</a:t>
            </a:r>
          </a:p>
          <a:p>
            <a:pPr lvl="1"/>
            <a:r>
              <a:rPr lang="en-US" dirty="0"/>
              <a:t>More investment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614" y="1233713"/>
            <a:ext cx="7923586" cy="4979079"/>
          </a:xfrm>
          <a:prstGeom prst="rect">
            <a:avLst/>
          </a:prstGeom>
        </p:spPr>
      </p:pic>
      <p:sp>
        <p:nvSpPr>
          <p:cNvPr id="5" name="TextBox 4"/>
          <p:cNvSpPr txBox="1"/>
          <p:nvPr/>
        </p:nvSpPr>
        <p:spPr>
          <a:xfrm>
            <a:off x="3484187" y="6358749"/>
            <a:ext cx="8561639" cy="38472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Source:  </a:t>
            </a:r>
            <a:r>
              <a:rPr lang="en-US" sz="1000" dirty="0"/>
              <a:t>http://www.hamiltonproject.org/ee-ce-image/made/assets/img/uploads/charts/cost_of_computing_power_equal_to_an_ipad2_1017_685_80.jpg</a:t>
            </a:r>
          </a:p>
          <a:p>
            <a:pPr fontAlgn="base">
              <a:spcBef>
                <a:spcPts val="600"/>
              </a:spcBef>
              <a:spcAft>
                <a:spcPct val="0"/>
              </a:spcAft>
              <a:buClr>
                <a:srgbClr val="F0AB00"/>
              </a:buClr>
              <a:buSzPct val="80000"/>
            </a:pPr>
            <a:endParaRPr lang="en-US" sz="1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18855836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IoT</a:t>
            </a:r>
            <a:r>
              <a:rPr lang="en-US" dirty="0"/>
              <a:t>?</a:t>
            </a:r>
          </a:p>
        </p:txBody>
      </p:sp>
      <p:sp>
        <p:nvSpPr>
          <p:cNvPr id="4" name="Text Placeholder 3"/>
          <p:cNvSpPr>
            <a:spLocks noGrp="1"/>
          </p:cNvSpPr>
          <p:nvPr>
            <p:ph type="body" sz="quarter" idx="10"/>
          </p:nvPr>
        </p:nvSpPr>
        <p:spPr>
          <a:xfrm>
            <a:off x="324000" y="1532816"/>
            <a:ext cx="6281752" cy="4392043"/>
          </a:xfrm>
        </p:spPr>
        <p:txBody>
          <a:bodyPr/>
          <a:lstStyle/>
          <a:p>
            <a:r>
              <a:rPr lang="en-US" dirty="0"/>
              <a:t>Physical</a:t>
            </a:r>
          </a:p>
          <a:p>
            <a:pPr lvl="1"/>
            <a:r>
              <a:rPr lang="en-US" dirty="0"/>
              <a:t>Sensors, Actuators</a:t>
            </a:r>
          </a:p>
          <a:p>
            <a:pPr lvl="1"/>
            <a:endParaRPr lang="en-US" dirty="0"/>
          </a:p>
          <a:p>
            <a:r>
              <a:rPr lang="en-US" dirty="0"/>
              <a:t>Connected</a:t>
            </a:r>
          </a:p>
          <a:p>
            <a:pPr lvl="1"/>
            <a:r>
              <a:rPr lang="en-US" dirty="0" err="1"/>
              <a:t>WiFi</a:t>
            </a:r>
            <a:r>
              <a:rPr lang="en-US" dirty="0"/>
              <a:t>, Bluetooth, Cellular, LPWAN …</a:t>
            </a:r>
          </a:p>
          <a:p>
            <a:endParaRPr lang="en-US" dirty="0"/>
          </a:p>
          <a:p>
            <a:r>
              <a:rPr lang="en-US" dirty="0"/>
              <a:t>Programmable</a:t>
            </a:r>
          </a:p>
          <a:p>
            <a:pPr lvl="1"/>
            <a:r>
              <a:rPr lang="en-US" dirty="0"/>
              <a:t>Arduino, C/C++, Python, Java, Assembly ..</a:t>
            </a:r>
          </a:p>
          <a:p>
            <a:pPr lvl="1"/>
            <a:r>
              <a:rPr lang="en-US" dirty="0"/>
              <a:t>(Atmel, </a:t>
            </a:r>
            <a:r>
              <a:rPr lang="en-US" b="1" dirty="0" err="1"/>
              <a:t>Espressif</a:t>
            </a:r>
            <a:r>
              <a:rPr lang="en-US" dirty="0"/>
              <a:t>, TI, Microchip, MIPS, ARM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4996" y="2814339"/>
            <a:ext cx="1478424" cy="147842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6122" y="1497909"/>
            <a:ext cx="5038095" cy="4828571"/>
          </a:xfrm>
          <a:prstGeom prst="rect">
            <a:avLst/>
          </a:prstGeom>
        </p:spPr>
      </p:pic>
      <p:pic>
        <p:nvPicPr>
          <p:cNvPr id="3" name="Picture 2"/>
          <p:cNvPicPr>
            <a:picLocks noChangeAspect="1"/>
          </p:cNvPicPr>
          <p:nvPr/>
        </p:nvPicPr>
        <p:blipFill>
          <a:blip r:embed="rId5"/>
          <a:stretch>
            <a:fillRect/>
          </a:stretch>
        </p:blipFill>
        <p:spPr>
          <a:xfrm>
            <a:off x="4097631" y="1268133"/>
            <a:ext cx="2654287" cy="128152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2300" y="1667617"/>
            <a:ext cx="1485152" cy="1146722"/>
          </a:xfrm>
          <a:prstGeom prst="rect">
            <a:avLst/>
          </a:prstGeom>
        </p:spPr>
      </p:pic>
    </p:spTree>
    <p:extLst>
      <p:ext uri="{BB962C8B-B14F-4D97-AF65-F5344CB8AC3E}">
        <p14:creationId xmlns:p14="http://schemas.microsoft.com/office/powerpoint/2010/main" val="31717269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Industrial vs Consumer </a:t>
            </a:r>
            <a:r>
              <a:rPr lang="en-US" dirty="0" err="1"/>
              <a:t>IoT</a:t>
            </a:r>
            <a:endParaRPr lang="en-US" dirty="0"/>
          </a:p>
        </p:txBody>
      </p:sp>
      <p:sp>
        <p:nvSpPr>
          <p:cNvPr id="4" name="Text Placeholder 3"/>
          <p:cNvSpPr>
            <a:spLocks noGrp="1"/>
          </p:cNvSpPr>
          <p:nvPr>
            <p:ph type="body" sz="quarter" idx="10"/>
          </p:nvPr>
        </p:nvSpPr>
        <p:spPr>
          <a:xfrm>
            <a:off x="324000" y="1532816"/>
            <a:ext cx="5936123" cy="4392043"/>
          </a:xfrm>
        </p:spPr>
        <p:txBody>
          <a:bodyPr/>
          <a:lstStyle/>
          <a:p>
            <a:r>
              <a:rPr lang="en-US" dirty="0"/>
              <a:t>Industrial </a:t>
            </a:r>
            <a:r>
              <a:rPr lang="en-US" dirty="0" err="1"/>
              <a:t>IoT</a:t>
            </a:r>
            <a:endParaRPr lang="en-US" dirty="0"/>
          </a:p>
          <a:p>
            <a:pPr lvl="1"/>
            <a:r>
              <a:rPr lang="en-US" b="1" i="1" dirty="0"/>
              <a:t>Drivers</a:t>
            </a:r>
            <a:r>
              <a:rPr lang="en-US" i="1" dirty="0"/>
              <a:t>: </a:t>
            </a:r>
            <a:r>
              <a:rPr lang="en-US" dirty="0"/>
              <a:t>cost and risk reduction, business agility, informed decision making</a:t>
            </a:r>
          </a:p>
          <a:p>
            <a:pPr lvl="1"/>
            <a:r>
              <a:rPr lang="en-US" b="1" i="1" dirty="0"/>
              <a:t>Challenges</a:t>
            </a:r>
            <a:r>
              <a:rPr lang="en-US" i="1" dirty="0"/>
              <a:t>:</a:t>
            </a:r>
            <a:r>
              <a:rPr lang="en-US" dirty="0"/>
              <a:t> security, compliance, compatibility, reliability, connectivity, support …</a:t>
            </a:r>
          </a:p>
          <a:p>
            <a:pPr lvl="1"/>
            <a:endParaRPr lang="en-US" dirty="0"/>
          </a:p>
          <a:p>
            <a:r>
              <a:rPr lang="en-US" dirty="0"/>
              <a:t>Consumer </a:t>
            </a:r>
            <a:r>
              <a:rPr lang="en-US" dirty="0" err="1"/>
              <a:t>IoT</a:t>
            </a:r>
            <a:endParaRPr lang="en-US" dirty="0"/>
          </a:p>
          <a:p>
            <a:pPr lvl="1"/>
            <a:r>
              <a:rPr lang="en-US" b="1" i="1" dirty="0"/>
              <a:t>Drivers</a:t>
            </a:r>
            <a:r>
              <a:rPr lang="en-US" dirty="0"/>
              <a:t>: coolness, convenience, health, some cost reduction</a:t>
            </a:r>
          </a:p>
          <a:p>
            <a:pPr lvl="1"/>
            <a:r>
              <a:rPr lang="en-US" b="1" i="1" dirty="0"/>
              <a:t>Challenges</a:t>
            </a:r>
            <a:r>
              <a:rPr lang="en-US" dirty="0"/>
              <a:t>: UX, hype vs value, time to market, some privacy and security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948" y="3806805"/>
            <a:ext cx="2325497" cy="2191136"/>
          </a:xfrm>
          <a:prstGeom prst="rect">
            <a:avLst/>
          </a:prstGeom>
        </p:spPr>
      </p:pic>
      <p:pic>
        <p:nvPicPr>
          <p:cNvPr id="7" name="Picture 6"/>
          <p:cNvPicPr>
            <a:picLocks noChangeAspect="1"/>
          </p:cNvPicPr>
          <p:nvPr/>
        </p:nvPicPr>
        <p:blipFill>
          <a:blip r:embed="rId4"/>
          <a:stretch>
            <a:fillRect/>
          </a:stretch>
        </p:blipFill>
        <p:spPr>
          <a:xfrm>
            <a:off x="8111443" y="1532816"/>
            <a:ext cx="2939994" cy="2042213"/>
          </a:xfrm>
          <a:prstGeom prst="rect">
            <a:avLst/>
          </a:prstGeom>
        </p:spPr>
      </p:pic>
      <p:sp>
        <p:nvSpPr>
          <p:cNvPr id="6" name="TextBox 5"/>
          <p:cNvSpPr txBox="1"/>
          <p:nvPr/>
        </p:nvSpPr>
        <p:spPr>
          <a:xfrm>
            <a:off x="6747663" y="6358749"/>
            <a:ext cx="4980531" cy="38472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err="1">
                <a:ea typeface="Arial Unicode MS" pitchFamily="34" charset="-128"/>
                <a:cs typeface="Arial Unicode MS" pitchFamily="34" charset="-128"/>
              </a:rPr>
              <a:t>Source:</a:t>
            </a:r>
            <a:r>
              <a:rPr lang="en-US" sz="1000" dirty="0" err="1"/>
              <a:t>http</a:t>
            </a:r>
            <a:r>
              <a:rPr lang="en-US" sz="1000" dirty="0"/>
              <a:t>://www.clipartpanda.com/clipart_images/stacks-of-money-clipart-1-57831954</a:t>
            </a:r>
          </a:p>
          <a:p>
            <a:pPr fontAlgn="base">
              <a:spcBef>
                <a:spcPts val="600"/>
              </a:spcBef>
              <a:spcAft>
                <a:spcPct val="0"/>
              </a:spcAft>
              <a:buClr>
                <a:srgbClr val="F0AB00"/>
              </a:buClr>
              <a:buSzPct val="80000"/>
            </a:pPr>
            <a:endParaRPr lang="en-US" sz="1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64096830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Industrial </a:t>
            </a:r>
            <a:r>
              <a:rPr lang="en-US" dirty="0" err="1"/>
              <a:t>IoT</a:t>
            </a:r>
            <a:r>
              <a:rPr lang="en-US" dirty="0"/>
              <a:t> examples</a:t>
            </a:r>
          </a:p>
        </p:txBody>
      </p:sp>
      <p:sp>
        <p:nvSpPr>
          <p:cNvPr id="4" name="Text Placeholder 3"/>
          <p:cNvSpPr>
            <a:spLocks noGrp="1"/>
          </p:cNvSpPr>
          <p:nvPr>
            <p:ph type="body" sz="quarter" idx="10"/>
          </p:nvPr>
        </p:nvSpPr>
        <p:spPr>
          <a:xfrm>
            <a:off x="324001" y="1532816"/>
            <a:ext cx="5795446" cy="4929530"/>
          </a:xfrm>
        </p:spPr>
        <p:txBody>
          <a:bodyPr/>
          <a:lstStyle/>
          <a:p>
            <a:r>
              <a:rPr lang="en-US" i="1" dirty="0"/>
              <a:t>Predictive maintenance &amp; Remote management</a:t>
            </a:r>
            <a:endParaRPr lang="en-US" dirty="0"/>
          </a:p>
          <a:p>
            <a:pPr lvl="1"/>
            <a:r>
              <a:rPr lang="en-US" dirty="0"/>
              <a:t>Solar &amp; wind power, pipelines, bridges, facilities, vehicles, crops …</a:t>
            </a:r>
          </a:p>
          <a:p>
            <a:endParaRPr lang="en-US" dirty="0"/>
          </a:p>
          <a:p>
            <a:endParaRPr lang="en-US" dirty="0"/>
          </a:p>
          <a:p>
            <a:r>
              <a:rPr lang="en-US" dirty="0"/>
              <a:t>Smart utilities (meters)</a:t>
            </a:r>
          </a:p>
          <a:p>
            <a:pPr lvl="1"/>
            <a:r>
              <a:rPr lang="en-US" dirty="0"/>
              <a:t>Remote and continuous metering of water, electricity, gas …</a:t>
            </a:r>
          </a:p>
          <a:p>
            <a:pPr lvl="1"/>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1282047"/>
            <a:ext cx="4193371" cy="25764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3997581"/>
            <a:ext cx="4188240" cy="2464765"/>
          </a:xfrm>
          <a:prstGeom prst="rect">
            <a:avLst/>
          </a:prstGeom>
        </p:spPr>
      </p:pic>
      <p:sp>
        <p:nvSpPr>
          <p:cNvPr id="6" name="TextBox 5"/>
          <p:cNvSpPr txBox="1"/>
          <p:nvPr/>
        </p:nvSpPr>
        <p:spPr>
          <a:xfrm>
            <a:off x="1698692" y="6269985"/>
            <a:ext cx="5004575" cy="38472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Source: </a:t>
            </a:r>
            <a:r>
              <a:rPr lang="en-US" sz="1000" dirty="0"/>
              <a:t>http://www.metering.com/wp-content/uploads/2016/05/smart-meters-768x510.jpg</a:t>
            </a:r>
          </a:p>
          <a:p>
            <a:pPr fontAlgn="base">
              <a:spcBef>
                <a:spcPts val="600"/>
              </a:spcBef>
              <a:spcAft>
                <a:spcPct val="0"/>
              </a:spcAft>
              <a:buClr>
                <a:srgbClr val="F0AB00"/>
              </a:buClr>
              <a:buSzPct val="80000"/>
            </a:pPr>
            <a:endParaRPr lang="en-US" sz="1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13032996"/>
      </p:ext>
    </p:extLst>
  </p:cSld>
  <p:clrMapOvr>
    <a:masterClrMapping/>
  </p:clrMapOvr>
  <p:transition spd="med"/>
</p:sld>
</file>

<file path=ppt/theme/theme1.xml><?xml version="1.0" encoding="utf-8"?>
<a:theme xmlns:a="http://schemas.openxmlformats.org/drawingml/2006/main" name="SAP_2016_16x9_white">
  <a:themeElements>
    <a:clrScheme name="SAP_colors_white_template">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16x9" id="{71B3E0F2-BEA8-4DF3-842B-F381919893AD}" vid="{EEFEC8A6-0E86-49D1-946D-68005C8EE404}"/>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pplication xmlns="http://www.sap.com/cof/powerpoint/application">
  <Version>2</Version>
  <Revision>2.3.1.59737</Revision>
</Application>
</file>

<file path=customXml/item2.xml><?xml version="1.0" encoding="utf-8"?>
<Application xmlns="http://www.sap.com/cof/ao/powerpoint/application">
  <com.sap.ip.bi.pioneer>
    <Version>4</Version>
    <AAO_Revision>2.3.1.59737</AAO_Revision>
    <RefreshOnOpen>False</RefreshOnOpen>
    <PlanningModeSetToChangeMode>True</PlanningModeSetToChangeMode>
    <Cleaned>False</Cleaned>
    <ForcePromptOnInitialRefresh>False</ForcePromptOnInitialRefresh>
    <StorePromptsInDocument>True</StorePromptsInDocument>
    <MergeVariables>False</MergeVariables>
    <WorkingMode>Local</WorkingMode>
    <RefreshPlanningObjectsOnRefreshAll>True</RefreshPlanningObjectsOnRefreshAll>
    <Items/>
  </com.sap.ip.bi.pioneer>
</Application>
</file>

<file path=customXml/itemProps1.xml><?xml version="1.0" encoding="utf-8"?>
<ds:datastoreItem xmlns:ds="http://schemas.openxmlformats.org/officeDocument/2006/customXml" ds:itemID="{508DC78B-485F-4AF4-89B1-BB14E1746F84}">
  <ds:schemaRefs>
    <ds:schemaRef ds:uri="http://www.sap.com/cof/powerpoint/application"/>
  </ds:schemaRefs>
</ds:datastoreItem>
</file>

<file path=customXml/itemProps2.xml><?xml version="1.0" encoding="utf-8"?>
<ds:datastoreItem xmlns:ds="http://schemas.openxmlformats.org/officeDocument/2006/customXml" ds:itemID="{64ACA2F8-4C42-43F9-AB1B-680ED8A54A40}">
  <ds:schemaRefs>
    <ds:schemaRef ds:uri="http://www.sap.com/cof/ao/powerpoint/application"/>
  </ds:schemaRefs>
</ds:datastoreItem>
</file>

<file path=docProps/app.xml><?xml version="1.0" encoding="utf-8"?>
<Properties xmlns="http://schemas.openxmlformats.org/officeDocument/2006/extended-properties" xmlns:vt="http://schemas.openxmlformats.org/officeDocument/2006/docPropsVTypes">
  <Template>SAP_16x9</Template>
  <TotalTime>7787</TotalTime>
  <Words>1697</Words>
  <Application>Microsoft Office PowerPoint</Application>
  <PresentationFormat>Custom</PresentationFormat>
  <Paragraphs>396</Paragraphs>
  <Slides>39</Slides>
  <Notes>39</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 Unicode MS</vt:lpstr>
      <vt:lpstr>Arial</vt:lpstr>
      <vt:lpstr>Courier New</vt:lpstr>
      <vt:lpstr>Symbol</vt:lpstr>
      <vt:lpstr>Wingdings</vt:lpstr>
      <vt:lpstr>Wingdings</vt:lpstr>
      <vt:lpstr>SAP_2016_16x9_white</vt:lpstr>
      <vt:lpstr>Introduction to IoT</vt:lpstr>
      <vt:lpstr>Teachers</vt:lpstr>
      <vt:lpstr>Administrative Q&amp;A</vt:lpstr>
      <vt:lpstr> </vt:lpstr>
      <vt:lpstr>Over 20 billion connected devices</vt:lpstr>
      <vt:lpstr>How did we get here?</vt:lpstr>
      <vt:lpstr>What is IoT?</vt:lpstr>
      <vt:lpstr>Industrial vs Consumer IoT</vt:lpstr>
      <vt:lpstr>Industrial IoT examples</vt:lpstr>
      <vt:lpstr>Industrial IoT examples contd.</vt:lpstr>
      <vt:lpstr>Consumer IoT examples</vt:lpstr>
      <vt:lpstr>Consumer IoT examples contd.</vt:lpstr>
      <vt:lpstr>PowerPoint Presentation</vt:lpstr>
      <vt:lpstr>Course assignment</vt:lpstr>
      <vt:lpstr>PowerPoint Presentation</vt:lpstr>
      <vt:lpstr>IoT development platforms</vt:lpstr>
      <vt:lpstr>Sensors</vt:lpstr>
      <vt:lpstr>Sensors characteristics</vt:lpstr>
      <vt:lpstr>Connectivity (media access)</vt:lpstr>
      <vt:lpstr>Connectivity (application)</vt:lpstr>
      <vt:lpstr>Data management and analytics</vt:lpstr>
      <vt:lpstr>Security</vt:lpstr>
      <vt:lpstr>Who’s the hacker?</vt:lpstr>
      <vt:lpstr>Solution?</vt:lpstr>
      <vt:lpstr>Showcase: Self aiming, social rifle …</vt:lpstr>
      <vt:lpstr>Hacks</vt:lpstr>
      <vt:lpstr>Vendor’s official response</vt:lpstr>
      <vt:lpstr>Stuxnet … an APT</vt:lpstr>
      <vt:lpstr>Hack details - infection</vt:lpstr>
      <vt:lpstr>Hack details – privilege escalation</vt:lpstr>
      <vt:lpstr>Hack details – spread</vt:lpstr>
      <vt:lpstr>Hack details – payload</vt:lpstr>
      <vt:lpstr>IoT specific security concerns</vt:lpstr>
      <vt:lpstr>Possible security counter measures</vt:lpstr>
      <vt:lpstr>Device management</vt:lpstr>
      <vt:lpstr>Thank you</vt:lpstr>
      <vt:lpstr>PowerPoint Presentation</vt:lpstr>
      <vt:lpstr>PowerPoint Presentation</vt:lpstr>
      <vt:lpstr>The Grid</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Corporate PPT Template</dc:title>
  <dc:creator>SAP</dc:creator>
  <cp:keywords>2016/16:9/white</cp:keywords>
  <cp:lastModifiedBy>Genevski, Pavel</cp:lastModifiedBy>
  <cp:revision>744</cp:revision>
  <dcterms:created xsi:type="dcterms:W3CDTF">2015-10-08T14:10:57Z</dcterms:created>
  <dcterms:modified xsi:type="dcterms:W3CDTF">2018-02-26T08:06:56Z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-837008494</vt:i4>
  </property>
  <property fmtid="{D5CDD505-2E9C-101B-9397-08002B2CF9AE}" pid="3" name="_NewReviewCycle">
    <vt:lpwstr/>
  </property>
  <property fmtid="{D5CDD505-2E9C-101B-9397-08002B2CF9AE}" pid="4" name="_EmailSubject">
    <vt:lpwstr>[Security Summit] Presentation Template</vt:lpwstr>
  </property>
  <property fmtid="{D5CDD505-2E9C-101B-9397-08002B2CF9AE}" pid="5" name="_AuthorEmail">
    <vt:lpwstr>v.dimitrova@sap.com</vt:lpwstr>
  </property>
  <property fmtid="{D5CDD505-2E9C-101B-9397-08002B2CF9AE}" pid="6" name="_AuthorEmailDisplayName">
    <vt:lpwstr>Dimitrova, Vesela</vt:lpwstr>
  </property>
  <property fmtid="{D5CDD505-2E9C-101B-9397-08002B2CF9AE}" pid="7" name="_PreviousAdHocReviewCycleID">
    <vt:i4>1890907929</vt:i4>
  </property>
</Properties>
</file>